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D582DC-5B02-4A8A-B9A6-615796AE3B65}" v="198" dt="2024-02-07T08:14:20.8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A8BC8E-9BAD-66CD-A38A-FFE9CCEC3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9E5EBC9-20D9-6E02-C50C-B09202C1C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F70CBA-7FF8-D5D1-9220-055E2FAD9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60A643-023F-8E28-3B21-B152F2785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3C8B8A-C4A8-5FF8-1FB2-302DADBE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32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FBB44-04FF-DC41-59E8-AF250E24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257837A-87D6-AE24-EF7D-C8562CA62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F03725-411A-1F46-C734-1F237967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9E1845-08B7-C8A6-4673-E84CEB1B4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E463AA-1876-850F-04AD-0D39C849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23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E4B64B1-B94B-88C0-0C59-93014F799D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04583C5-AC1D-F9CA-0928-83941A9E2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34251D-72A6-CB8A-3A66-8E5DE510F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FEA1CB-1703-508D-2B77-AB0E3B625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285B1C-F9DC-F6A7-485E-69B34DD3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88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F67FCE-7B61-1D55-5F26-3C831AF6C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B23033-E038-A5A0-7F65-4DAA129B6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DA650F-CE91-67DC-5730-A4FD3E92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D040EE-0F02-9EA0-8083-02DD3605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BE6919-5384-80B4-18D1-FB9F10D8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476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F038BB-21B0-66B7-A191-12CDEE742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2E41D1-99CC-9E09-7D42-EA389917B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300624-4222-CB40-D408-732FC57C3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AAA639-A685-5CE3-BD9A-0FC8DF67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2C1876-DB2F-6A59-EFB0-C10FF2D8D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139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CFE991-8BE5-033F-5D63-2AB52D3BC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2B719F-5E1A-A08F-3979-2D6DC9F4A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3010F6D-7D74-C227-4C23-CD89DDD45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E957A0-8B9C-9421-0F00-3B210D84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E32937E-8E00-944E-68B7-209DA3E9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872D43-E3E4-D197-593E-0B8D571CC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669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6AC4EC-8247-037D-1F8F-87517CDED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D32EBE-490B-944B-35F0-48C1D9F94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9CED824-031B-CA1A-39AE-06C891C4D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0F7ED18-0094-5682-A324-3A9492F9F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C0444B2-0E70-7EE8-7F5A-A07D7C77D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DF39D92-D832-84CF-6FBC-835E30645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E294B71-2DCE-976D-EE82-C61D246CB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984DBD6-1656-1C73-EF7F-4404DCC7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496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54040C-403C-52FA-A649-CFBD53B80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3C68EC8-B8B1-09AB-647F-32C0B696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30885D3-8E58-6866-3B9B-E995F842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E3DFAEA-0898-E73E-C1A7-0BC7D4BF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263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CE76BAE-9C77-9FAE-355A-2E48A4B4B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0D918C8-6381-D221-DC5D-B7DFC857C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BED4AB-9DE7-5B4C-4F93-29989DF4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545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FFF248-6229-8BDF-41F0-17DC5004F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DD694F-A517-211E-C6DC-5CF6CCE25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71C5BB1-01D0-8159-D6BE-E3F752D1C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A6CB640-4757-4037-A0EC-7716734D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8C6727-E9D6-CCC3-B875-3832E2E88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0132FAD-63C9-7EBC-5DE7-333961C7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567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49F9E-A5F4-1459-A5D9-C6DA96F57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9DF826D-D5B4-6CF1-8BC2-CCA4457EB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C370A65-5EE9-1967-3C1C-86D2C9376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74C78DA-0308-AC42-6DA7-4231CB27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05B1008-1B1D-F363-F495-DB56102EA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26B0C53-3551-189F-6852-00A1ED0EA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255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0851DF9-0B51-90AB-0919-DE300D06B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ADEFEC-39D1-7845-A4BB-6F703DBE4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909" y="1825625"/>
            <a:ext cx="118133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83C1F1-7DF9-F23A-5DD1-F313B4A8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D24DDE-1FBA-4573-BF89-BD99D48FC637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A819FA-6DD1-EF47-D39F-DA5D60475D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E8FDBC-72CC-B18D-5FDE-9668A01A4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A59E2F-4964-4FC5-99DE-78C4E47D4D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04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ourier New" panose="02070309020205020404" pitchFamily="49" charset="0"/>
          <a:ea typeface="+mj-ea"/>
          <a:cs typeface="Courier New" panose="02070309020205020404" pitchFamily="49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urier New" panose="02070309020205020404" pitchFamily="49" charset="0"/>
          <a:ea typeface="+mn-ea"/>
          <a:cs typeface="Courier New" panose="02070309020205020404" pitchFamily="49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urier New" panose="02070309020205020404" pitchFamily="49" charset="0"/>
          <a:ea typeface="+mn-ea"/>
          <a:cs typeface="Courier New" panose="02070309020205020404" pitchFamily="49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urier New" panose="02070309020205020404" pitchFamily="49" charset="0"/>
          <a:ea typeface="+mn-ea"/>
          <a:cs typeface="Courier New" panose="02070309020205020404" pitchFamily="49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urier New" panose="02070309020205020404" pitchFamily="49" charset="0"/>
          <a:ea typeface="+mn-ea"/>
          <a:cs typeface="Courier New" panose="02070309020205020404" pitchFamily="49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urier New" panose="02070309020205020404" pitchFamily="49" charset="0"/>
          <a:ea typeface="+mn-ea"/>
          <a:cs typeface="Courier New" panose="02070309020205020404" pitchFamily="49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C27CB74-2A92-C16A-F667-DA76D561F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Podstawy elektrotechniki Ćwiczenia 1	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50C96590-E441-D03C-2DDC-7961DDFF2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Podstawowe elementy bierne obwodu elektrycznego</a:t>
            </a:r>
          </a:p>
          <a:p>
            <a:pPr lvl="1"/>
            <a:r>
              <a:rPr lang="pl-PL" dirty="0"/>
              <a:t>Rezystor</a:t>
            </a:r>
          </a:p>
          <a:p>
            <a:pPr lvl="1"/>
            <a:r>
              <a:rPr lang="pl-PL" dirty="0"/>
              <a:t>Kondensator</a:t>
            </a:r>
          </a:p>
          <a:p>
            <a:pPr lvl="1"/>
            <a:r>
              <a:rPr lang="pl-PL" dirty="0"/>
              <a:t>Cewka</a:t>
            </a:r>
          </a:p>
          <a:p>
            <a:r>
              <a:rPr lang="pl-PL" dirty="0"/>
              <a:t>Zależność rezystancji od temperatury</a:t>
            </a:r>
          </a:p>
          <a:p>
            <a:r>
              <a:rPr lang="pl-PL" dirty="0"/>
              <a:t>Rezystancja zastępcza połączenia:</a:t>
            </a:r>
          </a:p>
          <a:p>
            <a:pPr lvl="1"/>
            <a:r>
              <a:rPr lang="pl-PL" dirty="0"/>
              <a:t>Szeregowego</a:t>
            </a:r>
          </a:p>
          <a:p>
            <a:pPr lvl="1"/>
            <a:r>
              <a:rPr lang="pl-PL" dirty="0"/>
              <a:t>Równoległego</a:t>
            </a:r>
          </a:p>
          <a:p>
            <a:pPr lvl="1"/>
            <a:r>
              <a:rPr lang="pl-PL" dirty="0"/>
              <a:t>Mieszanego</a:t>
            </a:r>
          </a:p>
        </p:txBody>
      </p:sp>
    </p:spTree>
    <p:extLst>
      <p:ext uri="{BB962C8B-B14F-4D97-AF65-F5344CB8AC3E}">
        <p14:creationId xmlns:p14="http://schemas.microsoft.com/office/powerpoint/2010/main" val="3479219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0253D2-F20E-1B54-7EBD-D47DD5A87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3.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D27BA1-F96A-7B9F-3FD2-A58DECB1F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09" y="1690688"/>
            <a:ext cx="11813309" cy="5014911"/>
          </a:xfrm>
        </p:spPr>
        <p:txBody>
          <a:bodyPr>
            <a:normAutofit lnSpcReduction="10000"/>
          </a:bodyPr>
          <a:lstStyle/>
          <a:p>
            <a:pPr marL="0" indent="358775" algn="just">
              <a:buNone/>
            </a:pPr>
            <a:r>
              <a:rPr lang="pl-PL" dirty="0"/>
              <a:t>Obliczyć pojemność kondensatora płaskiego o elektrodach o powierzchni 35cm2. Odległość między elektrodami wynosi 2 cm. Przestrzeń między elektrodową wypełniono powietrzem.</a:t>
            </a:r>
          </a:p>
          <a:p>
            <a:pPr marL="447675" indent="-447675">
              <a:buFont typeface="+mj-lt"/>
              <a:buAutoNum type="arabicPeriod"/>
            </a:pPr>
            <a:r>
              <a:rPr lang="pl-PL" dirty="0"/>
              <a:t>Jak zmieni się pojemność kondensatora jeżeli odległość między elektrodową powiększy się dwukrotnie?</a:t>
            </a:r>
          </a:p>
          <a:p>
            <a:pPr marL="447675" indent="-447675">
              <a:buFont typeface="+mj-lt"/>
              <a:buAutoNum type="arabicPeriod"/>
            </a:pPr>
            <a:r>
              <a:rPr lang="pl-PL" dirty="0"/>
              <a:t>Ile będzie wynosiła pojemność tego kondensatora jeżeli połowę przestrzeni między elektrodowej wypełni się porcelaną?</a:t>
            </a:r>
          </a:p>
          <a:p>
            <a:pPr marL="447675" indent="-447675" defTabSz="288925">
              <a:buFont typeface="+mj-lt"/>
              <a:buAutoNum type="arabicPeriod"/>
            </a:pPr>
            <a:r>
              <a:rPr lang="pl-PL" dirty="0"/>
              <a:t>Jaki wpływ na pojemność kondensatora będzie miał sposób podziału przestrzeni międzyelektrodowej między powietrzem a porcelaną?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7F7977C-4E09-0214-F672-57A19D686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714" y="78629"/>
            <a:ext cx="5228286" cy="16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473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726C1B-4AA7-97E1-F201-5B65FCC46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Element rzeczywisty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993B5F-B43A-1838-3F47-51C46CA8A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09" y="1825624"/>
            <a:ext cx="11813309" cy="503237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Elementy rzeczywiste bierne obwodu elektrycznego można przedstawić za pomocą schematu zastępczego zbudowanego z idealnych elementów:</a:t>
            </a:r>
            <a:r>
              <a:rPr lang="pl-PL" dirty="0">
                <a:sym typeface="Wingdings" panose="05000000000000000000" pitchFamily="2" charset="2"/>
              </a:rPr>
              <a:t> rezystora, cewki i kondensatora</a:t>
            </a:r>
          </a:p>
          <a:p>
            <a:pPr marL="0" indent="0">
              <a:buNone/>
            </a:pPr>
            <a:r>
              <a:rPr lang="pl-PL" dirty="0"/>
              <a:t>   Rezystora			Cewki			Kondensator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703202E-F3EB-B2AC-FA6F-C55D80EDD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782" y="3712280"/>
            <a:ext cx="3631738" cy="1643840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15861DBB-F457-D64A-A708-E80E2F52D6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945" y="5254520"/>
            <a:ext cx="1821411" cy="1304662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FD91B85E-F9CD-7291-3C2F-78F7DAF283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1120" y="3712280"/>
            <a:ext cx="4139738" cy="1232584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B3A20305-C566-8F87-6E42-3C06974B0F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2559" y="5077557"/>
            <a:ext cx="2274007" cy="924479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58E6A4B7-428F-3E91-BD8A-D2B2D912DA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48816" y="5047077"/>
            <a:ext cx="2012275" cy="1304662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C90F8838-5194-6818-26AE-09BBC84796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38553" y="3712280"/>
            <a:ext cx="2363352" cy="1652981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4BCEF3EE-8425-ACD1-6F60-B5001FBDAB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0056" y="5310656"/>
            <a:ext cx="1770935" cy="61697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97A5B2DA-C713-B242-9BED-A0CAC283C9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94977" y="5204820"/>
            <a:ext cx="1165961" cy="133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6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8BD28A-4D33-CF96-2F7F-0F80A9AC3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909" y="365125"/>
            <a:ext cx="11813309" cy="1325563"/>
          </a:xfrm>
        </p:spPr>
        <p:txBody>
          <a:bodyPr/>
          <a:lstStyle/>
          <a:p>
            <a:r>
              <a:rPr lang="pl-PL" dirty="0"/>
              <a:t>Rezystancja zastępcza - szeregowy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810F1110-5776-1934-CE9F-C1FD410026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909" y="1825625"/>
                <a:ext cx="11813309" cy="4915834"/>
              </a:xfrm>
            </p:spPr>
            <p:txBody>
              <a:bodyPr/>
              <a:lstStyle/>
              <a:p>
                <a:r>
                  <a:rPr lang="pl-PL" dirty="0"/>
                  <a:t>Połączenie szeregowe</a:t>
                </a:r>
              </a:p>
              <a:p>
                <a:pPr marL="358775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l-PL" dirty="0"/>
              </a:p>
              <a:p>
                <a:endParaRPr lang="pl-PL" dirty="0"/>
              </a:p>
              <a:p>
                <a:endParaRPr lang="pl-PL" dirty="0"/>
              </a:p>
              <a:p>
                <a:r>
                  <a:rPr lang="pl-PL" dirty="0"/>
                  <a:t>Połączenie równoległe</a:t>
                </a:r>
              </a:p>
              <a:p>
                <a:pPr marL="358775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pl-PL" dirty="0"/>
              </a:p>
              <a:p>
                <a:pPr marL="358775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810F1110-5776-1934-CE9F-C1FD410026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909" y="1825625"/>
                <a:ext cx="11813309" cy="4915834"/>
              </a:xfrm>
              <a:blipFill>
                <a:blip r:embed="rId2"/>
                <a:stretch>
                  <a:fillRect l="-929" t="-198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88ACF8AA-BFB7-C9C6-8218-B504797E1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303" y="3271838"/>
            <a:ext cx="6712603" cy="120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0333534-4EBA-7863-79C2-69E138B5F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172" y="4375229"/>
            <a:ext cx="5943320" cy="247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957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8BD28A-4D33-CF96-2F7F-0F80A9AC3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909" y="365125"/>
            <a:ext cx="11813309" cy="1325563"/>
          </a:xfrm>
        </p:spPr>
        <p:txBody>
          <a:bodyPr/>
          <a:lstStyle/>
          <a:p>
            <a:r>
              <a:rPr lang="pl-PL" dirty="0"/>
              <a:t>Rezystancja zastępcza - równoległy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F1110-5776-1934-CE9F-C1FD41002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10" y="1450766"/>
            <a:ext cx="5865090" cy="5279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Dla obwodu pokazanego na rysunku R</a:t>
            </a:r>
            <a:r>
              <a:rPr lang="pl-PL" baseline="-25000" dirty="0"/>
              <a:t>x</a:t>
            </a:r>
            <a:r>
              <a:rPr lang="pl-PL" dirty="0"/>
              <a:t>=10</a:t>
            </a:r>
            <a:r>
              <a:rPr lang="el-GR" dirty="0"/>
              <a:t>Ω</a:t>
            </a:r>
            <a:r>
              <a:rPr lang="pl-PL" dirty="0"/>
              <a:t>, C=10</a:t>
            </a:r>
            <a:r>
              <a:rPr lang="el-GR" dirty="0"/>
              <a:t>μ</a:t>
            </a:r>
            <a:r>
              <a:rPr lang="pl-PL" dirty="0"/>
              <a:t>F, L=100mH. Oblicz rezystancję zastępczą widzianą od zacisków: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AB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CE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DC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CB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BD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BE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9CCDE7-AB98-A95D-5D3C-6728B3221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38013"/>
            <a:ext cx="5916261" cy="571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8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A88441-6412-8382-0BAB-D60558865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5" y="178513"/>
            <a:ext cx="10515600" cy="1325563"/>
          </a:xfrm>
        </p:spPr>
        <p:txBody>
          <a:bodyPr/>
          <a:lstStyle/>
          <a:p>
            <a:r>
              <a:rPr lang="pl-PL" dirty="0"/>
              <a:t>Rezystor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02B85AD5-18DF-BB14-B185-1155899636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9345" y="1416049"/>
                <a:ext cx="11813309" cy="5356225"/>
              </a:xfrm>
            </p:spPr>
            <p:txBody>
              <a:bodyPr>
                <a:normAutofit/>
              </a:bodyPr>
              <a:lstStyle/>
              <a:p>
                <a:r>
                  <a:rPr lang="pl-PL" dirty="0"/>
                  <a:t>Bierny element obwodu elektrycznego ograniczający wartość płynącego w nim prądu, proporcjonalnie do występującego na nim spadku napięcia</a:t>
                </a:r>
              </a:p>
              <a:p>
                <a:r>
                  <a:rPr lang="pl-PL" dirty="0"/>
                  <a:t>Rezystancja </a:t>
                </a:r>
                <a:r>
                  <a:rPr lang="pl-PL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𝑅</m:t>
                    </m:r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𝜌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</m:den>
                    </m:f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pl-PL" dirty="0"/>
                  <a:t>, gdzie:</a:t>
                </a:r>
              </a:p>
              <a:p>
                <a:pPr lvl="1"/>
                <a:r>
                  <a:rPr lang="pl-PL" dirty="0"/>
                  <a:t>ρ – rezystywność </a:t>
                </a:r>
                <a:r>
                  <a:rPr lang="el-GR" dirty="0"/>
                  <a:t>Ω</a:t>
                </a:r>
                <a:r>
                  <a:rPr lang="pl-PL" dirty="0"/>
                  <a:t>m</a:t>
                </a:r>
              </a:p>
              <a:p>
                <a:pPr lvl="1"/>
                <a:r>
                  <a:rPr lang="pl-PL" dirty="0"/>
                  <a:t>l – długość elementu rezystancyjnego</a:t>
                </a:r>
              </a:p>
              <a:p>
                <a:pPr lvl="1"/>
                <a:r>
                  <a:rPr lang="pl-PL" dirty="0"/>
                  <a:t>A – pole przekroju elementu</a:t>
                </a:r>
              </a:p>
              <a:p>
                <a:r>
                  <a:rPr lang="pl-PL" dirty="0"/>
                  <a:t>Metale 			- </a:t>
                </a:r>
                <a:r>
                  <a:rPr lang="el-GR" dirty="0"/>
                  <a:t>ρ≈</a:t>
                </a:r>
                <a:r>
                  <a:rPr lang="pl-PL" dirty="0"/>
                  <a:t>10</a:t>
                </a:r>
                <a:r>
                  <a:rPr lang="pl-PL" baseline="30000" dirty="0"/>
                  <a:t>-8</a:t>
                </a:r>
                <a:r>
                  <a:rPr lang="pl-PL" dirty="0"/>
                  <a:t> </a:t>
                </a:r>
                <a:r>
                  <a:rPr lang="el-GR" dirty="0"/>
                  <a:t>Ω</a:t>
                </a:r>
                <a:r>
                  <a:rPr lang="pl-PL" dirty="0"/>
                  <a:t>m</a:t>
                </a:r>
              </a:p>
              <a:p>
                <a:r>
                  <a:rPr lang="pl-PL" dirty="0"/>
                  <a:t>Półprzewodniki 	- </a:t>
                </a:r>
                <a:r>
                  <a:rPr lang="el-GR" dirty="0"/>
                  <a:t>ρ≈</a:t>
                </a:r>
                <a:r>
                  <a:rPr lang="pl-PL" dirty="0"/>
                  <a:t>10</a:t>
                </a:r>
                <a:r>
                  <a:rPr lang="pl-PL" baseline="30000" dirty="0"/>
                  <a:t>-6</a:t>
                </a:r>
                <a:r>
                  <a:rPr lang="pl-PL" dirty="0"/>
                  <a:t> </a:t>
                </a:r>
                <a:r>
                  <a:rPr lang="el-GR" dirty="0"/>
                  <a:t>Ω</a:t>
                </a:r>
                <a:r>
                  <a:rPr lang="pl-PL" dirty="0"/>
                  <a:t>m</a:t>
                </a:r>
              </a:p>
              <a:p>
                <a:r>
                  <a:rPr lang="pl-PL" dirty="0"/>
                  <a:t>Izolatory 		- </a:t>
                </a:r>
                <a:r>
                  <a:rPr lang="el-GR" dirty="0"/>
                  <a:t>ρ≈</a:t>
                </a:r>
                <a:r>
                  <a:rPr lang="pl-PL" dirty="0"/>
                  <a:t>10</a:t>
                </a:r>
                <a:r>
                  <a:rPr lang="pl-PL" baseline="30000" dirty="0"/>
                  <a:t>10</a:t>
                </a:r>
                <a:r>
                  <a:rPr lang="pl-PL" dirty="0"/>
                  <a:t> </a:t>
                </a:r>
                <a:r>
                  <a:rPr lang="el-GR" dirty="0"/>
                  <a:t>Ω</a:t>
                </a:r>
                <a:r>
                  <a:rPr lang="pl-PL" dirty="0"/>
                  <a:t>m</a:t>
                </a:r>
              </a:p>
              <a:p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02B85AD5-18DF-BB14-B185-1155899636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9345" y="1416049"/>
                <a:ext cx="11813309" cy="5356225"/>
              </a:xfrm>
              <a:blipFill>
                <a:blip r:embed="rId2"/>
                <a:stretch>
                  <a:fillRect l="-929" t="-182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Wpływ momentu dokręcania na wartość rezystancji połączenia żył przewodów |  elektro.info">
            <a:extLst>
              <a:ext uri="{FF2B5EF4-FFF2-40B4-BE49-F238E27FC236}">
                <a16:creationId xmlns:a16="http://schemas.microsoft.com/office/drawing/2014/main" id="{4C3D751B-6801-716B-EF76-A59FC0E564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10"/>
          <a:stretch/>
        </p:blipFill>
        <p:spPr bwMode="auto">
          <a:xfrm>
            <a:off x="7575917" y="3798060"/>
            <a:ext cx="4616083" cy="305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ymbol">
            <a:extLst>
              <a:ext uri="{FF2B5EF4-FFF2-40B4-BE49-F238E27FC236}">
                <a16:creationId xmlns:a16="http://schemas.microsoft.com/office/drawing/2014/main" id="{AFE78832-4809-8EFF-CE1F-3E314E3A1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119" y="200513"/>
            <a:ext cx="2577363" cy="101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22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8DA281-3873-31B1-CF0D-1769DE87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Zależność od temperatury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ymbol zastępczy zawartości 3">
                <a:extLst>
                  <a:ext uri="{FF2B5EF4-FFF2-40B4-BE49-F238E27FC236}">
                    <a16:creationId xmlns:a16="http://schemas.microsoft.com/office/drawing/2014/main" id="{3076AA07-7144-9FC4-4673-F36D67CF17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0240" y="1825625"/>
                <a:ext cx="11813309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pl-PL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endParaRPr lang="pl-PL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pl-PL" dirty="0"/>
                  <a:t> - Rezystancja 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l-PL" b="0" i="1" smtClean="0">
                        <a:latin typeface="Cambria Math" panose="02040503050406030204" pitchFamily="18" charset="0"/>
                      </a:rPr>
                      <m:t>=293</m:t>
                    </m:r>
                    <m:r>
                      <a:rPr lang="pl-PL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pl-PL" b="0" i="1" smtClean="0">
                        <a:latin typeface="Cambria Math" panose="02040503050406030204" pitchFamily="18" charset="0"/>
                      </a:rPr>
                      <m:t>=20°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endParaRPr lang="pl-PL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pl-PL" dirty="0"/>
                  <a:t> – Przyrost temperatury=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pl-PL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pl-PL" dirty="0"/>
              </a:p>
              <a:p>
                <a:r>
                  <a:rPr lang="el-GR" dirty="0"/>
                  <a:t>α</a:t>
                </a:r>
                <a:r>
                  <a:rPr lang="pl-PL" dirty="0"/>
                  <a:t> – współczynnik temperaturowy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l-PL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4" name="Symbol zastępczy zawartości 3">
                <a:extLst>
                  <a:ext uri="{FF2B5EF4-FFF2-40B4-BE49-F238E27FC236}">
                    <a16:creationId xmlns:a16="http://schemas.microsoft.com/office/drawing/2014/main" id="{3076AA07-7144-9FC4-4673-F36D67CF17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0240" y="1825625"/>
                <a:ext cx="11813309" cy="4351338"/>
              </a:xfrm>
              <a:blipFill>
                <a:blip r:embed="rId2"/>
                <a:stretch>
                  <a:fillRect l="-92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>
            <a:extLst>
              <a:ext uri="{FF2B5EF4-FFF2-40B4-BE49-F238E27FC236}">
                <a16:creationId xmlns:a16="http://schemas.microsoft.com/office/drawing/2014/main" id="{88E8BE18-1FD2-9C6A-A62C-8BDC9F94F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1819275"/>
            <a:ext cx="4476750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09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2D99F3-21B5-7E50-6936-F2E95967D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1.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15504A-B06C-C695-A00B-D02494834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37" y="1825625"/>
            <a:ext cx="11820482" cy="480844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pl-PL" sz="3200" dirty="0">
                <a:latin typeface="Courier New"/>
                <a:cs typeface="Courier New"/>
              </a:rPr>
              <a:t>Obliczyć rezystancję 25m przewodu miedzianego o średnicy 2mm. O ile wzrośnie jego rezystancja jeżeli zostanie podgrzany do 60°C? </a:t>
            </a:r>
            <a:endParaRPr lang="en-US" dirty="0">
              <a:latin typeface="Courier New"/>
              <a:cs typeface="Courier New"/>
            </a:endParaRPr>
          </a:p>
          <a:p>
            <a:r>
              <a:rPr lang="pl-PL" sz="3200" dirty="0">
                <a:latin typeface="Courier New"/>
                <a:cs typeface="Courier New"/>
              </a:rPr>
              <a:t>Jakiej długości będzie przewód aluminiowy o tym samym przekroju i rezystancji?</a:t>
            </a:r>
            <a:endParaRPr lang="pl-PL" dirty="0">
              <a:latin typeface="Courier New"/>
              <a:cs typeface="Courier New"/>
            </a:endParaRPr>
          </a:p>
          <a:p>
            <a:r>
              <a:rPr lang="pl-PL" sz="3200" dirty="0">
                <a:latin typeface="Courier New"/>
                <a:cs typeface="Courier New"/>
              </a:rPr>
              <a:t>Jakiego przekroju przewód aluminiowy należało by zastosować, aby dla tej samej długości miał taką samą rezystancję co przewód miedziany?</a:t>
            </a:r>
          </a:p>
          <a:p>
            <a:pPr marL="718820" indent="-358775"/>
            <a:r>
              <a:rPr lang="pl-PL" sz="3200" dirty="0"/>
              <a:t>ρ(miedzi) = 1.72 10</a:t>
            </a:r>
            <a:r>
              <a:rPr lang="pl-PL" sz="3200" baseline="30000" dirty="0"/>
              <a:t>-8</a:t>
            </a:r>
            <a:r>
              <a:rPr lang="pl-PL" sz="3200" dirty="0"/>
              <a:t> </a:t>
            </a:r>
            <a:r>
              <a:rPr lang="el-GR" sz="3200" dirty="0"/>
              <a:t>Ω</a:t>
            </a:r>
            <a:r>
              <a:rPr lang="pl-PL" sz="3200" dirty="0"/>
              <a:t>m</a:t>
            </a:r>
          </a:p>
          <a:p>
            <a:pPr marL="718820" indent="-358775"/>
            <a:r>
              <a:rPr lang="pl-PL" sz="3200" dirty="0"/>
              <a:t>ρ(aluminium) = 2.82 10</a:t>
            </a:r>
            <a:r>
              <a:rPr lang="pl-PL" sz="3200" baseline="30000" dirty="0"/>
              <a:t>-8</a:t>
            </a:r>
            <a:r>
              <a:rPr lang="pl-PL" sz="3200" dirty="0"/>
              <a:t> </a:t>
            </a:r>
            <a:r>
              <a:rPr lang="el-GR" sz="3200" dirty="0"/>
              <a:t>Ω</a:t>
            </a:r>
            <a:r>
              <a:rPr lang="pl-PL" sz="3200" dirty="0"/>
              <a:t>m</a:t>
            </a:r>
          </a:p>
          <a:p>
            <a:pPr marL="718820" indent="-358775"/>
            <a:r>
              <a:rPr lang="el-GR" sz="3200" dirty="0"/>
              <a:t>α</a:t>
            </a:r>
            <a:r>
              <a:rPr lang="pl-PL" sz="3200" dirty="0"/>
              <a:t>(miedzi) = 3.9 10</a:t>
            </a:r>
            <a:r>
              <a:rPr lang="pl-PL" sz="3200" baseline="30000" dirty="0"/>
              <a:t>-3</a:t>
            </a:r>
            <a:r>
              <a:rPr lang="pl-PL" sz="3200" dirty="0"/>
              <a:t> 1/K</a:t>
            </a:r>
          </a:p>
        </p:txBody>
      </p:sp>
    </p:spTree>
    <p:extLst>
      <p:ext uri="{BB962C8B-B14F-4D97-AF65-F5344CB8AC3E}">
        <p14:creationId xmlns:p14="http://schemas.microsoft.com/office/powerpoint/2010/main" val="389999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7A2516-71DC-218D-DC28-60FCB4AD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Cewka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8E26B228-E1E9-BF48-39F9-E43DAE5DCF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909" y="1586204"/>
                <a:ext cx="11813309" cy="5271796"/>
              </a:xfrm>
            </p:spPr>
            <p:txBody>
              <a:bodyPr>
                <a:normAutofit/>
              </a:bodyPr>
              <a:lstStyle/>
              <a:p>
                <a:r>
                  <a:rPr lang="pl-PL" dirty="0"/>
                  <a:t>Element bierny obwodu wykonany w postaci uzwojenia nawiniętego na powierzchni: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pl-PL" dirty="0"/>
                  <a:t>Walca – solenoid 	</a:t>
                </a:r>
                <a:r>
                  <a:rPr lang="pl-PL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𝐿</m:t>
                    </m:r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𝜇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𝑁</m:t>
                            </m:r>
                          </m:e>
                          <m:sup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den>
                    </m:f>
                  </m:oMath>
                </a14:m>
                <a:endParaRPr lang="pl-PL" dirty="0"/>
              </a:p>
              <a:p>
                <a:pPr marL="457200" lvl="1" indent="0">
                  <a:lnSpc>
                    <a:spcPct val="100000"/>
                  </a:lnSpc>
                  <a:buNone/>
                </a:pPr>
                <a:r>
                  <a:rPr lang="pl-PL" dirty="0"/>
                  <a:t>					</a:t>
                </a:r>
                <a:r>
                  <a:rPr lang="pl-PL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𝐿</m:t>
                    </m:r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0.08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∙</m:t>
                        </m:r>
                        <m:sSup>
                          <m:sSup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𝑑</m:t>
                            </m:r>
                          </m:e>
                          <m:sup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∙</m:t>
                        </m:r>
                        <m:sSup>
                          <m:sSup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𝑁</m:t>
                            </m:r>
                          </m:e>
                          <m:sup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+9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den>
                    </m:f>
                  </m:oMath>
                </a14:m>
                <a:r>
                  <a:rPr lang="pl-PL" dirty="0"/>
                  <a:t> jednowarstwowa</a:t>
                </a:r>
              </a:p>
              <a:p>
                <a:pPr marL="457200" lvl="1" indent="0">
                  <a:lnSpc>
                    <a:spcPct val="100000"/>
                  </a:lnSpc>
                  <a:buNone/>
                </a:pPr>
                <a:r>
                  <a:rPr lang="pl-PL" dirty="0"/>
                  <a:t>					</a:t>
                </a:r>
                <a:r>
                  <a:rPr lang="pl-PL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𝐿</m:t>
                    </m:r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0.08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∙</m:t>
                        </m:r>
                        <m:sSup>
                          <m:sSup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𝑑</m:t>
                            </m:r>
                          </m:e>
                          <m:sup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∙</m:t>
                        </m:r>
                        <m:sSup>
                          <m:sSup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𝑁</m:t>
                            </m:r>
                          </m:e>
                          <m:sup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+9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+10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den>
                    </m:f>
                  </m:oMath>
                </a14:m>
                <a:r>
                  <a:rPr lang="pl-PL" dirty="0"/>
                  <a:t> wielowarstwowa</a:t>
                </a:r>
              </a:p>
              <a:p>
                <a:pPr lvl="1"/>
                <a:r>
                  <a:rPr lang="pl-PL" dirty="0"/>
                  <a:t>Pierścienia – toroid </a:t>
                </a:r>
                <a:r>
                  <a:rPr lang="pl-PL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𝐿</m:t>
                    </m:r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𝜇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𝑁</m:t>
                            </m:r>
                          </m:e>
                          <m:sup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den>
                    </m:f>
                  </m:oMath>
                </a14:m>
                <a:endParaRPr lang="pl-PL" dirty="0"/>
              </a:p>
              <a:p>
                <a:pPr lvl="1"/>
                <a:r>
                  <a:rPr lang="pl-PL" dirty="0"/>
                  <a:t>Płaszczyzny</a:t>
                </a:r>
              </a:p>
              <a:p>
                <a:r>
                  <a:rPr lang="pl-PL" dirty="0"/>
                  <a:t>Indukcyjność jest zdolnością do wytworzenia strumienia magnetycznego -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pl-PL" dirty="0"/>
                  <a:t> </a:t>
                </a:r>
                <a:r>
                  <a:rPr lang="pl-PL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𝐿</m:t>
                    </m:r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</m:d>
                  </m:oMath>
                </a14:m>
                <a:endParaRPr lang="pl-PL" b="0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el-GR" sz="1400" dirty="0"/>
                  <a:t>μ</a:t>
                </a:r>
                <a:r>
                  <a:rPr lang="pl-PL" sz="1400" baseline="-25000" dirty="0"/>
                  <a:t>0</a:t>
                </a:r>
                <a:r>
                  <a:rPr lang="pl-PL" sz="1400" dirty="0"/>
                  <a:t> = 10</a:t>
                </a:r>
                <a:r>
                  <a:rPr lang="pl-PL" sz="1400" baseline="30000" dirty="0"/>
                  <a:t>-7</a:t>
                </a:r>
                <a:r>
                  <a:rPr lang="pl-PL" sz="1400" dirty="0"/>
                  <a:t> H/m</a:t>
                </a:r>
              </a:p>
              <a:p>
                <a:pPr marL="0" indent="0">
                  <a:buNone/>
                </a:pPr>
                <a:r>
                  <a:rPr lang="pl-PL" sz="1400" dirty="0"/>
                  <a:t>d – średnica cewki (średnia), l – długość cewki, a – grubość uzwojenia, N – liczba zwojów (w cm)</a:t>
                </a:r>
              </a:p>
            </p:txBody>
          </p:sp>
        </mc:Choice>
        <mc:Fallback xmlns="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8E26B228-E1E9-BF48-39F9-E43DAE5DCF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909" y="1586204"/>
                <a:ext cx="11813309" cy="5271796"/>
              </a:xfrm>
              <a:blipFill>
                <a:blip r:embed="rId2"/>
                <a:stretch>
                  <a:fillRect l="-929" t="-1850" b="-127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6" name="Picture 4">
            <a:extLst>
              <a:ext uri="{FF2B5EF4-FFF2-40B4-BE49-F238E27FC236}">
                <a16:creationId xmlns:a16="http://schemas.microsoft.com/office/drawing/2014/main" id="{EEB761AA-731D-95E2-85FE-E9FCCAF00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839" y="188575"/>
            <a:ext cx="3600450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363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AC24E1-FD1A-D9FB-3F52-D365A16A1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2.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E76D0A-B108-5F39-D125-468805E87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647" y="1825624"/>
            <a:ext cx="11498093" cy="4911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/>
              <a:t>Obliczyć indukcyjność i rezystancję cewki </a:t>
            </a:r>
            <a:r>
              <a:rPr lang="pl-PL" sz="3200" dirty="0" err="1"/>
              <a:t>solenoidalnej</a:t>
            </a:r>
            <a:r>
              <a:rPr lang="pl-PL" sz="3200" dirty="0"/>
              <a:t> wykonanej z drutu miedzianego o średnicy 2mm. Cewka nawinięta jest na karkasie o średnicy 12cm i długości 50cm. </a:t>
            </a:r>
          </a:p>
          <a:p>
            <a:pPr lvl="1"/>
            <a:r>
              <a:rPr lang="pl-PL" sz="2800" dirty="0"/>
              <a:t>Określ ile zwojów w układzie jednowarstwowym można nawinąć na karkasie? </a:t>
            </a:r>
          </a:p>
          <a:p>
            <a:pPr lvl="1"/>
            <a:r>
              <a:rPr lang="pl-PL" sz="2800" dirty="0"/>
              <a:t>Ile pełnych warstw należało by nawinąć aby zwiększyć jej indukcyjność 10 krotnie? </a:t>
            </a:r>
          </a:p>
          <a:p>
            <a:pPr lvl="1"/>
            <a:r>
              <a:rPr lang="pl-PL" sz="2800" dirty="0"/>
              <a:t>Porównać wyniki indukcyjności obu cewek obliczone za pomocą podanych wzorów.</a:t>
            </a:r>
          </a:p>
          <a:p>
            <a:pPr lvl="1"/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4798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5EC68A-94C1-7E77-2CF6-0E9CEC8E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Kondensator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3A551112-81D2-1798-26E6-EAE598E844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909" y="1825624"/>
                <a:ext cx="11698821" cy="50323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dirty="0"/>
                  <a:t>Element bierny obwodu wykonany w postaci dwóch powierzchni przewodzących rozdzielonych izolatorem przechowujący energię w polu elektrycznym</a:t>
                </a:r>
              </a:p>
              <a:p>
                <a:r>
                  <a:rPr lang="pl-PL" dirty="0"/>
                  <a:t>Kondensator płaski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𝜀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𝜀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𝑟</m:t>
                            </m:r>
                          </m:sub>
                        </m:sSub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</m:den>
                    </m:f>
                  </m:oMath>
                </a14:m>
                <a:r>
                  <a:rPr lang="pl-PL" dirty="0"/>
                  <a:t>, gdzie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l-PL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pl-P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pl-PL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</m:t>
                        </m:r>
                      </m:sup>
                    </m:sSup>
                    <m:f>
                      <m:fPr>
                        <m:ctrlP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pl-PL" dirty="0"/>
              </a:p>
              <a:p>
                <a:r>
                  <a:rPr lang="pl-PL" dirty="0"/>
                  <a:t>Kondensator walcowy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  <m:r>
                      <a:rPr lang="pl-PL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𝜋𝜀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𝜀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𝑟</m:t>
                            </m:r>
                          </m:sub>
                        </m:sSub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𝑙𝑛</m:t>
                        </m:r>
                        <m:d>
                          <m:d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pl-PL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pl-PL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𝑙𝑛</m:t>
                        </m:r>
                        <m:d>
                          <m:d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pl-PL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pl-PL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pl-PL" dirty="0"/>
                  <a:t>, gdzie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l-PL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8.85</m:t>
                    </m:r>
                    <m:r>
                      <a:rPr lang="pl-PL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</m:t>
                        </m:r>
                      </m:sup>
                    </m:sSup>
                    <m:f>
                      <m:fPr>
                        <m:ctrlP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pl-P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pl-PL" dirty="0"/>
              </a:p>
              <a:p>
                <a:r>
                  <a:rPr lang="pl-PL" dirty="0"/>
                  <a:t>Kondensator kulisty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𝐶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4</m:t>
                              </m:r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𝜋𝜀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3A551112-81D2-1798-26E6-EAE598E844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909" y="1825624"/>
                <a:ext cx="11698821" cy="5032376"/>
              </a:xfrm>
              <a:blipFill>
                <a:blip r:embed="rId2"/>
                <a:stretch>
                  <a:fillRect l="-1094" t="-193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Rodzaje i cechy kondensatorów | [sklep]">
            <a:extLst>
              <a:ext uri="{FF2B5EF4-FFF2-40B4-BE49-F238E27FC236}">
                <a16:creationId xmlns:a16="http://schemas.microsoft.com/office/drawing/2014/main" id="{89DB565C-E83A-3A18-B346-E81DCBC880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2" t="2049" r="3460" b="59240"/>
          <a:stretch/>
        </p:blipFill>
        <p:spPr bwMode="auto">
          <a:xfrm>
            <a:off x="5126477" y="373257"/>
            <a:ext cx="3163456" cy="116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Rodzaje i cechy kondensatorów | [sklep]">
            <a:extLst>
              <a:ext uri="{FF2B5EF4-FFF2-40B4-BE49-F238E27FC236}">
                <a16:creationId xmlns:a16="http://schemas.microsoft.com/office/drawing/2014/main" id="{7B8E53AF-77C2-30B1-9A51-B4F607F9C9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2" t="48801" r="3460" b="13330"/>
          <a:stretch/>
        </p:blipFill>
        <p:spPr bwMode="auto">
          <a:xfrm>
            <a:off x="8496188" y="385888"/>
            <a:ext cx="3163456" cy="11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79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B85480-50D4-2AE1-AC1C-96DAC08E0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345" y="80645"/>
            <a:ext cx="11813309" cy="1325563"/>
          </a:xfrm>
        </p:spPr>
        <p:txBody>
          <a:bodyPr/>
          <a:lstStyle/>
          <a:p>
            <a:r>
              <a:rPr lang="pl-PL" dirty="0"/>
              <a:t>Względna przenikalność elektryczna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0C52C826-D61A-BB0E-F67D-BC25FB37EC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150103"/>
              </p:ext>
            </p:extLst>
          </p:nvPr>
        </p:nvGraphicFramePr>
        <p:xfrm>
          <a:off x="1503680" y="1229360"/>
          <a:ext cx="8432800" cy="55397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166039">
                  <a:extLst>
                    <a:ext uri="{9D8B030D-6E8A-4147-A177-3AD203B41FA5}">
                      <a16:colId xmlns:a16="http://schemas.microsoft.com/office/drawing/2014/main" val="217752192"/>
                    </a:ext>
                  </a:extLst>
                </a:gridCol>
                <a:gridCol w="3266761">
                  <a:extLst>
                    <a:ext uri="{9D8B030D-6E8A-4147-A177-3AD203B41FA5}">
                      <a16:colId xmlns:a16="http://schemas.microsoft.com/office/drawing/2014/main" val="3976716818"/>
                    </a:ext>
                  </a:extLst>
                </a:gridCol>
              </a:tblGrid>
              <a:tr h="5867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Ośrodek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ε</a:t>
                      </a:r>
                      <a:r>
                        <a:rPr lang="pl-PL" sz="3200" u="none" strike="noStrike" baseline="-250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endParaRPr lang="pl-PL" sz="3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01423552"/>
                  </a:ext>
                </a:extLst>
              </a:tr>
              <a:tr h="439209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próżnia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46630415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powietrze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1.0006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42958008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parafina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4926071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teflon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2.1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62821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polietylen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2.3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0253675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papier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3.5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88603198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szkło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4.5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29641508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porcelana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6.5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99111726"/>
                  </a:ext>
                </a:extLst>
              </a:tr>
              <a:tr h="404071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woda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81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75623170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TiO</a:t>
                      </a:r>
                      <a:r>
                        <a:rPr lang="pl-PL" sz="3200" u="none" strike="noStrike" baseline="-250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pl-PL" sz="3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6521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307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9961CE-FDEF-6EDF-D821-A1AB6ACF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Kondensator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CC698C11-5D34-B1C8-FA39-69A615F0CC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909" y="1825624"/>
                <a:ext cx="11813309" cy="50323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l-PL" dirty="0"/>
                  <a:t>Połączenie kondensatorów</a:t>
                </a:r>
              </a:p>
              <a:p>
                <a:r>
                  <a:rPr lang="pl-PL" dirty="0"/>
                  <a:t>Szeregowe</a:t>
                </a:r>
              </a:p>
              <a:p>
                <a:pPr marL="893763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pl-PL" dirty="0"/>
              </a:p>
              <a:p>
                <a:pPr marL="0" indent="0">
                  <a:buNone/>
                </a:pPr>
                <a:endParaRPr lang="pl-PL" dirty="0"/>
              </a:p>
              <a:p>
                <a:r>
                  <a:rPr lang="pl-PL" dirty="0"/>
                  <a:t>Równoległe	</a:t>
                </a:r>
              </a:p>
              <a:p>
                <a:pPr marL="893763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l-PL" dirty="0"/>
              </a:p>
              <a:p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CC698C11-5D34-B1C8-FA39-69A615F0CC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909" y="1825624"/>
                <a:ext cx="11813309" cy="5032375"/>
              </a:xfrm>
              <a:blipFill>
                <a:blip r:embed="rId2"/>
                <a:stretch>
                  <a:fillRect l="-1084" t="-193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>
            <a:extLst>
              <a:ext uri="{FF2B5EF4-FFF2-40B4-BE49-F238E27FC236}">
                <a16:creationId xmlns:a16="http://schemas.microsoft.com/office/drawing/2014/main" id="{4777A956-1D02-60D9-CA07-3D00B45F8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865" y="2684443"/>
            <a:ext cx="5870196" cy="158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83383347-891B-4A3A-ADE6-67CDF0F3E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865" y="4173557"/>
            <a:ext cx="4403651" cy="258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03953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638</Words>
  <Application>Microsoft Office PowerPoint</Application>
  <PresentationFormat>Panoramiczny</PresentationFormat>
  <Paragraphs>107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Aptos</vt:lpstr>
      <vt:lpstr>Arial</vt:lpstr>
      <vt:lpstr>Cambria Math</vt:lpstr>
      <vt:lpstr>Courier New</vt:lpstr>
      <vt:lpstr>Wingdings</vt:lpstr>
      <vt:lpstr>Motyw pakietu Office</vt:lpstr>
      <vt:lpstr>Podstawy elektrotechniki Ćwiczenia 1 </vt:lpstr>
      <vt:lpstr>Rezystor</vt:lpstr>
      <vt:lpstr>Zależność od temperatury</vt:lpstr>
      <vt:lpstr>Zadanie 1. </vt:lpstr>
      <vt:lpstr>Cewka</vt:lpstr>
      <vt:lpstr>Zadanie 2.</vt:lpstr>
      <vt:lpstr>Kondensator</vt:lpstr>
      <vt:lpstr>Względna przenikalność elektryczna</vt:lpstr>
      <vt:lpstr>Kondensator</vt:lpstr>
      <vt:lpstr>Zadanie 3.</vt:lpstr>
      <vt:lpstr>Element rzeczywisty</vt:lpstr>
      <vt:lpstr>Rezystancja zastępcza - szeregowy</vt:lpstr>
      <vt:lpstr>Rezystancja zastępcza - równoległy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Michal Lanczont</dc:creator>
  <cp:lastModifiedBy>Michał Łanczont</cp:lastModifiedBy>
  <cp:revision>28</cp:revision>
  <dcterms:created xsi:type="dcterms:W3CDTF">2024-01-22T13:25:36Z</dcterms:created>
  <dcterms:modified xsi:type="dcterms:W3CDTF">2025-02-14T09:34:13Z</dcterms:modified>
</cp:coreProperties>
</file>