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59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71" r:id="rId15"/>
    <p:sldId id="270" r:id="rId16"/>
    <p:sldId id="268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nu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Arkusz1!$B$4:$B$63</c:f>
              <c:numCache>
                <c:formatCode>General</c:formatCode>
                <c:ptCount val="6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</c:numCache>
            </c:numRef>
          </c:xVal>
          <c:yVal>
            <c:numRef>
              <c:f>Arkusz1!$C$4:$C$63</c:f>
              <c:numCache>
                <c:formatCode>0.00</c:formatCode>
                <c:ptCount val="60"/>
                <c:pt idx="0">
                  <c:v>9.0909090909090912E-2</c:v>
                </c:pt>
                <c:pt idx="1">
                  <c:v>0.16666666666666669</c:v>
                </c:pt>
                <c:pt idx="2">
                  <c:v>0.23076923076923075</c:v>
                </c:pt>
                <c:pt idx="3">
                  <c:v>0.28571428571428575</c:v>
                </c:pt>
                <c:pt idx="4">
                  <c:v>0.33333333333333331</c:v>
                </c:pt>
                <c:pt idx="5">
                  <c:v>0.37499999999999994</c:v>
                </c:pt>
                <c:pt idx="6">
                  <c:v>0.41176470588235292</c:v>
                </c:pt>
                <c:pt idx="7">
                  <c:v>0.44444444444444448</c:v>
                </c:pt>
                <c:pt idx="8">
                  <c:v>0.47368421052631582</c:v>
                </c:pt>
                <c:pt idx="9">
                  <c:v>0.5</c:v>
                </c:pt>
                <c:pt idx="10">
                  <c:v>0.52380952380952384</c:v>
                </c:pt>
                <c:pt idx="11">
                  <c:v>0.54545454545454541</c:v>
                </c:pt>
                <c:pt idx="12">
                  <c:v>0.56521739130434789</c:v>
                </c:pt>
                <c:pt idx="13">
                  <c:v>0.58333333333333337</c:v>
                </c:pt>
                <c:pt idx="14">
                  <c:v>0.6</c:v>
                </c:pt>
                <c:pt idx="15">
                  <c:v>0.61538461538461542</c:v>
                </c:pt>
                <c:pt idx="16">
                  <c:v>0.62962962962962954</c:v>
                </c:pt>
                <c:pt idx="17">
                  <c:v>0.6428571428571429</c:v>
                </c:pt>
                <c:pt idx="18">
                  <c:v>0.65517241379310343</c:v>
                </c:pt>
                <c:pt idx="19">
                  <c:v>0.66666666666666663</c:v>
                </c:pt>
                <c:pt idx="20">
                  <c:v>0.67741935483870974</c:v>
                </c:pt>
                <c:pt idx="21">
                  <c:v>0.6875</c:v>
                </c:pt>
                <c:pt idx="22">
                  <c:v>0.69696969696969691</c:v>
                </c:pt>
                <c:pt idx="23">
                  <c:v>0.70588235294117652</c:v>
                </c:pt>
                <c:pt idx="24">
                  <c:v>0.7142857142857143</c:v>
                </c:pt>
                <c:pt idx="25">
                  <c:v>0.72222222222222221</c:v>
                </c:pt>
                <c:pt idx="26">
                  <c:v>0.72972972972972971</c:v>
                </c:pt>
                <c:pt idx="27">
                  <c:v>0.73684210526315785</c:v>
                </c:pt>
                <c:pt idx="28">
                  <c:v>0.74358974358974361</c:v>
                </c:pt>
                <c:pt idx="29">
                  <c:v>0.75</c:v>
                </c:pt>
                <c:pt idx="30">
                  <c:v>0.75609756097560987</c:v>
                </c:pt>
                <c:pt idx="31">
                  <c:v>0.76190476190476186</c:v>
                </c:pt>
                <c:pt idx="32">
                  <c:v>0.76744186046511631</c:v>
                </c:pt>
                <c:pt idx="33">
                  <c:v>0.7727272727272726</c:v>
                </c:pt>
                <c:pt idx="34">
                  <c:v>0.77777777777777779</c:v>
                </c:pt>
                <c:pt idx="35">
                  <c:v>0.78260869565217395</c:v>
                </c:pt>
                <c:pt idx="36">
                  <c:v>0.78723404255319152</c:v>
                </c:pt>
                <c:pt idx="37">
                  <c:v>0.79166666666666663</c:v>
                </c:pt>
                <c:pt idx="38">
                  <c:v>0.79591836734693866</c:v>
                </c:pt>
                <c:pt idx="39">
                  <c:v>0.8</c:v>
                </c:pt>
                <c:pt idx="40">
                  <c:v>0.80392156862745101</c:v>
                </c:pt>
                <c:pt idx="41">
                  <c:v>0.80769230769230771</c:v>
                </c:pt>
                <c:pt idx="42">
                  <c:v>0.81132075471698117</c:v>
                </c:pt>
                <c:pt idx="43">
                  <c:v>0.81481481481481488</c:v>
                </c:pt>
                <c:pt idx="44">
                  <c:v>0.81818181818181823</c:v>
                </c:pt>
                <c:pt idx="45">
                  <c:v>0.8214285714285714</c:v>
                </c:pt>
                <c:pt idx="46">
                  <c:v>0.82456140350877194</c:v>
                </c:pt>
                <c:pt idx="47">
                  <c:v>0.82758620689655171</c:v>
                </c:pt>
                <c:pt idx="48">
                  <c:v>0.83050847457627119</c:v>
                </c:pt>
                <c:pt idx="49">
                  <c:v>0.83333333333333337</c:v>
                </c:pt>
                <c:pt idx="50">
                  <c:v>0.83606557377049184</c:v>
                </c:pt>
                <c:pt idx="51">
                  <c:v>0.83870967741935487</c:v>
                </c:pt>
                <c:pt idx="52">
                  <c:v>0.84126984126984128</c:v>
                </c:pt>
                <c:pt idx="53">
                  <c:v>0.84375</c:v>
                </c:pt>
                <c:pt idx="54">
                  <c:v>0.84615384615384615</c:v>
                </c:pt>
                <c:pt idx="55">
                  <c:v>0.84848484848484851</c:v>
                </c:pt>
                <c:pt idx="56">
                  <c:v>0.85074626865671643</c:v>
                </c:pt>
                <c:pt idx="57">
                  <c:v>0.8529411764705882</c:v>
                </c:pt>
                <c:pt idx="58">
                  <c:v>0.85507246376811596</c:v>
                </c:pt>
                <c:pt idx="59">
                  <c:v>0.8571428571428571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F82-4D3B-9477-81A5597D00C6}"/>
            </c:ext>
          </c:extLst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P2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Arkusz1!$B$4:$B$63</c:f>
              <c:numCache>
                <c:formatCode>General</c:formatCode>
                <c:ptCount val="6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</c:numCache>
            </c:numRef>
          </c:xVal>
          <c:yVal>
            <c:numRef>
              <c:f>Arkusz1!$D$4:$D$63</c:f>
              <c:numCache>
                <c:formatCode>0.00</c:formatCode>
                <c:ptCount val="60"/>
                <c:pt idx="0">
                  <c:v>0.33057851239669422</c:v>
                </c:pt>
                <c:pt idx="1">
                  <c:v>0.55555555555555558</c:v>
                </c:pt>
                <c:pt idx="2">
                  <c:v>0.7100591715976331</c:v>
                </c:pt>
                <c:pt idx="3">
                  <c:v>0.81632653061224492</c:v>
                </c:pt>
                <c:pt idx="4">
                  <c:v>0.88888888888888884</c:v>
                </c:pt>
                <c:pt idx="5">
                  <c:v>0.9375</c:v>
                </c:pt>
                <c:pt idx="6">
                  <c:v>0.96885813148788935</c:v>
                </c:pt>
                <c:pt idx="7">
                  <c:v>0.98765432098765427</c:v>
                </c:pt>
                <c:pt idx="8">
                  <c:v>0.99722991689750684</c:v>
                </c:pt>
                <c:pt idx="9">
                  <c:v>1</c:v>
                </c:pt>
                <c:pt idx="10">
                  <c:v>0.99773242630385495</c:v>
                </c:pt>
                <c:pt idx="11">
                  <c:v>0.99173553719008267</c:v>
                </c:pt>
                <c:pt idx="12">
                  <c:v>0.98298676748582237</c:v>
                </c:pt>
                <c:pt idx="13">
                  <c:v>0.97222222222222221</c:v>
                </c:pt>
                <c:pt idx="14">
                  <c:v>0.96</c:v>
                </c:pt>
                <c:pt idx="15">
                  <c:v>0.94674556213017746</c:v>
                </c:pt>
                <c:pt idx="16">
                  <c:v>0.93278463648834031</c:v>
                </c:pt>
                <c:pt idx="17">
                  <c:v>0.91836734693877553</c:v>
                </c:pt>
                <c:pt idx="18">
                  <c:v>0.90368608799048744</c:v>
                </c:pt>
                <c:pt idx="19">
                  <c:v>0.88888888888888884</c:v>
                </c:pt>
                <c:pt idx="20">
                  <c:v>0.87408949011446424</c:v>
                </c:pt>
                <c:pt idx="21">
                  <c:v>0.85937499999999989</c:v>
                </c:pt>
                <c:pt idx="22">
                  <c:v>0.84481175390266305</c:v>
                </c:pt>
                <c:pt idx="23">
                  <c:v>0.83044982698961944</c:v>
                </c:pt>
                <c:pt idx="24">
                  <c:v>0.81632653061224492</c:v>
                </c:pt>
                <c:pt idx="25">
                  <c:v>0.80246913580246915</c:v>
                </c:pt>
                <c:pt idx="26">
                  <c:v>0.78889700511322136</c:v>
                </c:pt>
                <c:pt idx="27">
                  <c:v>0.77562326869806097</c:v>
                </c:pt>
                <c:pt idx="28">
                  <c:v>0.76265614727153186</c:v>
                </c:pt>
                <c:pt idx="29">
                  <c:v>0.75</c:v>
                </c:pt>
                <c:pt idx="30">
                  <c:v>0.73765615704937526</c:v>
                </c:pt>
                <c:pt idx="31">
                  <c:v>0.7256235827664399</c:v>
                </c:pt>
                <c:pt idx="32">
                  <c:v>0.7138994050838291</c:v>
                </c:pt>
                <c:pt idx="33">
                  <c:v>0.7024793388429752</c:v>
                </c:pt>
                <c:pt idx="34">
                  <c:v>0.69135802469135799</c:v>
                </c:pt>
                <c:pt idx="35">
                  <c:v>0.68052930056710781</c:v>
                </c:pt>
                <c:pt idx="36">
                  <c:v>0.66998641919420543</c:v>
                </c:pt>
                <c:pt idx="37">
                  <c:v>0.65972222222222221</c:v>
                </c:pt>
                <c:pt idx="38">
                  <c:v>0.64972927946688885</c:v>
                </c:pt>
                <c:pt idx="39">
                  <c:v>0.64</c:v>
                </c:pt>
                <c:pt idx="40">
                  <c:v>0.63052672049211844</c:v>
                </c:pt>
                <c:pt idx="41">
                  <c:v>0.62130177514792906</c:v>
                </c:pt>
                <c:pt idx="42">
                  <c:v>0.6123175507297971</c:v>
                </c:pt>
                <c:pt idx="43">
                  <c:v>0.60356652949245537</c:v>
                </c:pt>
                <c:pt idx="44">
                  <c:v>0.5950413223140496</c:v>
                </c:pt>
                <c:pt idx="45">
                  <c:v>0.58673469387755106</c:v>
                </c:pt>
                <c:pt idx="46">
                  <c:v>0.57863958140966454</c:v>
                </c:pt>
                <c:pt idx="47">
                  <c:v>0.57074910820451841</c:v>
                </c:pt>
                <c:pt idx="48">
                  <c:v>0.5630565929330652</c:v>
                </c:pt>
                <c:pt idx="49">
                  <c:v>0.55555555555555558</c:v>
                </c:pt>
                <c:pt idx="50">
                  <c:v>0.54823972050524061</c:v>
                </c:pt>
                <c:pt idx="51">
                  <c:v>0.54110301768990632</c:v>
                </c:pt>
                <c:pt idx="52">
                  <c:v>0.53413958175862941</c:v>
                </c:pt>
                <c:pt idx="53">
                  <c:v>0.52734374999999989</c:v>
                </c:pt>
                <c:pt idx="54">
                  <c:v>0.52071005917159763</c:v>
                </c:pt>
                <c:pt idx="55">
                  <c:v>0.51423324150596883</c:v>
                </c:pt>
                <c:pt idx="56">
                  <c:v>0.50790822009356207</c:v>
                </c:pt>
                <c:pt idx="57">
                  <c:v>0.50173010380622829</c:v>
                </c:pt>
                <c:pt idx="58">
                  <c:v>0.49569418189455999</c:v>
                </c:pt>
                <c:pt idx="59">
                  <c:v>0.48979591836734693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F82-4D3B-9477-81A5597D00C6}"/>
            </c:ext>
          </c:extLst>
        </c:ser>
        <c:ser>
          <c:idx val="2"/>
          <c:order val="2"/>
          <c:tx>
            <c:strRef>
              <c:f>Arkusz1!$E$3</c:f>
              <c:strCache>
                <c:ptCount val="1"/>
                <c:pt idx="0">
                  <c:v>ni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Arkusz1!$B$4:$B$63</c:f>
              <c:numCache>
                <c:formatCode>General</c:formatCode>
                <c:ptCount val="6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</c:numCache>
            </c:numRef>
          </c:xVal>
          <c:yVal>
            <c:numRef>
              <c:f>Arkusz1!$E$4:$E$63</c:f>
              <c:numCache>
                <c:formatCode>0.00</c:formatCode>
                <c:ptCount val="60"/>
                <c:pt idx="0">
                  <c:v>0.90909090909090906</c:v>
                </c:pt>
                <c:pt idx="1">
                  <c:v>0.83333333333333337</c:v>
                </c:pt>
                <c:pt idx="2">
                  <c:v>0.76923076923076916</c:v>
                </c:pt>
                <c:pt idx="3">
                  <c:v>0.7142857142857143</c:v>
                </c:pt>
                <c:pt idx="4">
                  <c:v>0.66666666666666663</c:v>
                </c:pt>
                <c:pt idx="5">
                  <c:v>0.625</c:v>
                </c:pt>
                <c:pt idx="6">
                  <c:v>0.58823529411764708</c:v>
                </c:pt>
                <c:pt idx="7">
                  <c:v>0.55555555555555558</c:v>
                </c:pt>
                <c:pt idx="8">
                  <c:v>0.52631578947368418</c:v>
                </c:pt>
                <c:pt idx="9">
                  <c:v>0.5</c:v>
                </c:pt>
                <c:pt idx="10">
                  <c:v>0.47619047619047616</c:v>
                </c:pt>
                <c:pt idx="11">
                  <c:v>0.45454545454545453</c:v>
                </c:pt>
                <c:pt idx="12">
                  <c:v>0.43478260869565222</c:v>
                </c:pt>
                <c:pt idx="13">
                  <c:v>0.41666666666666669</c:v>
                </c:pt>
                <c:pt idx="14">
                  <c:v>0.4</c:v>
                </c:pt>
                <c:pt idx="15">
                  <c:v>0.38461538461538458</c:v>
                </c:pt>
                <c:pt idx="16">
                  <c:v>0.37037037037037035</c:v>
                </c:pt>
                <c:pt idx="17">
                  <c:v>0.35714285714285715</c:v>
                </c:pt>
                <c:pt idx="18">
                  <c:v>0.34482758620689657</c:v>
                </c:pt>
                <c:pt idx="19">
                  <c:v>0.33333333333333331</c:v>
                </c:pt>
                <c:pt idx="20">
                  <c:v>0.32258064516129031</c:v>
                </c:pt>
                <c:pt idx="21">
                  <c:v>0.3125</c:v>
                </c:pt>
                <c:pt idx="22">
                  <c:v>0.30303030303030304</c:v>
                </c:pt>
                <c:pt idx="23">
                  <c:v>0.29411764705882354</c:v>
                </c:pt>
                <c:pt idx="24">
                  <c:v>0.2857142857142857</c:v>
                </c:pt>
                <c:pt idx="25">
                  <c:v>0.27777777777777779</c:v>
                </c:pt>
                <c:pt idx="26">
                  <c:v>0.27027027027027023</c:v>
                </c:pt>
                <c:pt idx="27">
                  <c:v>0.26315789473684209</c:v>
                </c:pt>
                <c:pt idx="28">
                  <c:v>0.25641025641025644</c:v>
                </c:pt>
                <c:pt idx="29">
                  <c:v>0.25</c:v>
                </c:pt>
                <c:pt idx="30">
                  <c:v>0.24390243902439027</c:v>
                </c:pt>
                <c:pt idx="31">
                  <c:v>0.23809523809523808</c:v>
                </c:pt>
                <c:pt idx="32">
                  <c:v>0.23255813953488372</c:v>
                </c:pt>
                <c:pt idx="33">
                  <c:v>0.22727272727272727</c:v>
                </c:pt>
                <c:pt idx="34">
                  <c:v>0.22222222222222221</c:v>
                </c:pt>
                <c:pt idx="35">
                  <c:v>0.21739130434782611</c:v>
                </c:pt>
                <c:pt idx="36">
                  <c:v>0.21276595744680851</c:v>
                </c:pt>
                <c:pt idx="37">
                  <c:v>0.20833333333333334</c:v>
                </c:pt>
                <c:pt idx="38">
                  <c:v>0.2040816326530612</c:v>
                </c:pt>
                <c:pt idx="39">
                  <c:v>0.2</c:v>
                </c:pt>
                <c:pt idx="40">
                  <c:v>0.19607843137254904</c:v>
                </c:pt>
                <c:pt idx="41">
                  <c:v>0.19230769230769229</c:v>
                </c:pt>
                <c:pt idx="42">
                  <c:v>0.18867924528301888</c:v>
                </c:pt>
                <c:pt idx="43">
                  <c:v>0.18518518518518517</c:v>
                </c:pt>
                <c:pt idx="44">
                  <c:v>0.18181818181818182</c:v>
                </c:pt>
                <c:pt idx="45">
                  <c:v>0.17857142857142858</c:v>
                </c:pt>
                <c:pt idx="46">
                  <c:v>0.17543859649122806</c:v>
                </c:pt>
                <c:pt idx="47">
                  <c:v>0.17241379310344829</c:v>
                </c:pt>
                <c:pt idx="48">
                  <c:v>0.16949152542372881</c:v>
                </c:pt>
                <c:pt idx="49">
                  <c:v>0.16666666666666666</c:v>
                </c:pt>
                <c:pt idx="50">
                  <c:v>0.16393442622950821</c:v>
                </c:pt>
                <c:pt idx="51">
                  <c:v>0.16129032258064516</c:v>
                </c:pt>
                <c:pt idx="52">
                  <c:v>0.15873015873015872</c:v>
                </c:pt>
                <c:pt idx="53">
                  <c:v>0.15625</c:v>
                </c:pt>
                <c:pt idx="54">
                  <c:v>0.15384615384615385</c:v>
                </c:pt>
                <c:pt idx="55">
                  <c:v>0.15151515151515152</c:v>
                </c:pt>
                <c:pt idx="56">
                  <c:v>0.14925373134328357</c:v>
                </c:pt>
                <c:pt idx="57">
                  <c:v>0.14705882352941177</c:v>
                </c:pt>
                <c:pt idx="58">
                  <c:v>0.14492753623188406</c:v>
                </c:pt>
                <c:pt idx="59">
                  <c:v>0.14285714285714285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F82-4D3B-9477-81A5597D0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482480"/>
        <c:axId val="674397680"/>
      </c:scatterChart>
      <c:valAx>
        <c:axId val="659482480"/>
        <c:scaling>
          <c:orientation val="minMax"/>
          <c:max val="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4397680"/>
        <c:crosses val="autoZero"/>
        <c:crossBetween val="midCat"/>
      </c:valAx>
      <c:valAx>
        <c:axId val="674397680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9482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8BC8E-9BAD-66CD-A38A-FFE9CCEC3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E5EBC9-20D9-6E02-C50C-B09202C1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F70CBA-7FF8-D5D1-9220-055E2FAD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60A643-023F-8E28-3B21-B152F278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3C8B8A-C4A8-5FF8-1FB2-302DADBE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32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FBB44-04FF-DC41-59E8-AF250E24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57837A-87D6-AE24-EF7D-C8562CA62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F03725-411A-1F46-C734-1F237967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9E1845-08B7-C8A6-4673-E84CEB1B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E463AA-1876-850F-04AD-0D39C849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23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E4B64B1-B94B-88C0-0C59-93014F799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4583C5-AC1D-F9CA-0928-83941A9E2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34251D-72A6-CB8A-3A66-8E5DE510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FEA1CB-1703-508D-2B77-AB0E3B62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85B1C-F9DC-F6A7-485E-69B34DD3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8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67FCE-7B61-1D55-5F26-3C831AF6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23033-E038-A5A0-7F65-4DAA129B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DA650F-CE91-67DC-5730-A4FD3E92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040EE-0F02-9EA0-8083-02DD360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BE6919-5384-80B4-18D1-FB9F10D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7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038BB-21B0-66B7-A191-12CDEE74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2E41D1-99CC-9E09-7D42-EA389917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300624-4222-CB40-D408-732FC57C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AAA639-A685-5CE3-BD9A-0FC8DF67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2C1876-DB2F-6A59-EFB0-C10FF2D8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39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FE991-8BE5-033F-5D63-2AB52D3B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B719F-5E1A-A08F-3979-2D6DC9F4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010F6D-7D74-C227-4C23-CD89DDD45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E957A0-8B9C-9421-0F00-3B210D84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32937E-8E00-944E-68B7-209DA3E9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872D43-E3E4-D197-593E-0B8D571C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9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AC4EC-8247-037D-1F8F-87517CDE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D32EBE-490B-944B-35F0-48C1D9F9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CED824-031B-CA1A-39AE-06C891C4D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F7ED18-0094-5682-A324-3A9492F9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0444B2-0E70-7EE8-7F5A-A07D7C77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DF39D92-D832-84CF-6FBC-835E3064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E294B71-2DCE-976D-EE82-C61D246C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84DBD6-1656-1C73-EF7F-4404DCC7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9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4040C-403C-52FA-A649-CFBD53B8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C68EC8-B8B1-09AB-647F-32C0B696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0885D3-8E58-6866-3B9B-E995F842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3DFAEA-0898-E73E-C1A7-0BC7D4BF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63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E76BAE-9C77-9FAE-355A-2E48A4B4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0D918C8-6381-D221-DC5D-B7DFC857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BED4AB-9DE7-5B4C-4F93-29989DF4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4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FF248-6229-8BDF-41F0-17DC5004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DD694F-A517-211E-C6DC-5CF6CCE2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1C5BB1-01D0-8159-D6BE-E3F752D1C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6CB640-4757-4037-A0EC-7716734D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8C6727-E9D6-CCC3-B875-3832E2E8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132FAD-63C9-7EBC-5DE7-333961C7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6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49F9E-A5F4-1459-A5D9-C6DA96F5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DF826D-D5B4-6CF1-8BC2-CCA4457EB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370A65-5EE9-1967-3C1C-86D2C9376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4C78DA-0308-AC42-6DA7-4231CB27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5B1008-1B1D-F363-F495-DB56102E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6B0C53-3551-189F-6852-00A1ED0E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55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0851DF9-0B51-90AB-0919-DE300D06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ADEFEC-39D1-7845-A4BB-6F703DBE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1825625"/>
            <a:ext cx="11813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83C1F1-7DF9-F23A-5DD1-F313B4A80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24DDE-1FBA-4573-BF89-BD99D48FC637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A819FA-6DD1-EF47-D39F-DA5D6047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E8FDBC-72CC-B18D-5FDE-9668A01A4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0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urier New" panose="02070309020205020404" pitchFamily="49" charset="0"/>
          <a:ea typeface="+mj-ea"/>
          <a:cs typeface="Courier New" panose="020703090202050204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C27CB74-2A92-C16A-F667-DA76D561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Podstawy elektrotechniki </a:t>
            </a:r>
            <a:r>
              <a:rPr lang="pl-PL" dirty="0"/>
              <a:t>Ćwiczenia 2	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0C96590-E441-D03C-2DDC-7961DDFF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825625"/>
            <a:ext cx="11813309" cy="4969622"/>
          </a:xfrm>
        </p:spPr>
        <p:txBody>
          <a:bodyPr>
            <a:normAutofit/>
          </a:bodyPr>
          <a:lstStyle/>
          <a:p>
            <a:r>
              <a:rPr lang="pl-PL" sz="3600" dirty="0"/>
              <a:t>Elementy aktywne obwodów elektrycznych</a:t>
            </a:r>
          </a:p>
          <a:p>
            <a:r>
              <a:rPr lang="pl-PL" sz="3600" dirty="0"/>
              <a:t>Źródła:</a:t>
            </a:r>
          </a:p>
          <a:p>
            <a:pPr lvl="1"/>
            <a:r>
              <a:rPr lang="pl-PL" sz="3200" dirty="0"/>
              <a:t>idealne</a:t>
            </a:r>
          </a:p>
          <a:p>
            <a:pPr lvl="1"/>
            <a:r>
              <a:rPr lang="pl-PL" sz="3200" dirty="0"/>
              <a:t>rzeczywiste</a:t>
            </a:r>
          </a:p>
          <a:p>
            <a:r>
              <a:rPr lang="pl-PL" sz="3600" dirty="0"/>
              <a:t>Przekształcanie źródeł rzeczywistych</a:t>
            </a:r>
          </a:p>
          <a:p>
            <a:r>
              <a:rPr lang="pl-PL" sz="3600" dirty="0"/>
              <a:t>Dopasowanie odbiornika do źródła</a:t>
            </a:r>
          </a:p>
          <a:p>
            <a:r>
              <a:rPr lang="pl-PL" sz="3600" dirty="0"/>
              <a:t>Sprawność źródła</a:t>
            </a:r>
          </a:p>
        </p:txBody>
      </p:sp>
    </p:spTree>
    <p:extLst>
      <p:ext uri="{BB962C8B-B14F-4D97-AF65-F5344CB8AC3E}">
        <p14:creationId xmlns:p14="http://schemas.microsoft.com/office/powerpoint/2010/main" val="347921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4BC666-B20C-F3AF-0842-9A26CBCA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Przekształcanie źródła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BF4D747-18A4-B1FA-CEEE-C18CDDF9EC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6682" y="1825625"/>
                <a:ext cx="5867536" cy="47157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/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 …  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ź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ź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BF4D747-18A4-B1FA-CEEE-C18CDDF9EC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6682" y="1825625"/>
                <a:ext cx="5867536" cy="47157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3084C1F8-9650-D3C7-67AB-6C0D4AE1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46" y="1118294"/>
            <a:ext cx="3657204" cy="37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10B3DE-3B08-497D-E64E-61535BBC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67" y="3655018"/>
            <a:ext cx="4063042" cy="32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45BFA6-D637-BAB8-A9FF-DC9707C6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Moc w obwodzie prądu stałego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1D03A60-5EE0-2242-BAFF-5AB3F7A08A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825624"/>
                <a:ext cx="11813309" cy="4960657"/>
              </a:xfrm>
            </p:spPr>
            <p:txBody>
              <a:bodyPr/>
              <a:lstStyle/>
              <a:p>
                <a:r>
                  <a:rPr lang="pl-PL" dirty="0"/>
                  <a:t>Moc </a:t>
                </a:r>
                <a:r>
                  <a:rPr lang="pl-PL" b="1" dirty="0"/>
                  <a:t>P</a:t>
                </a:r>
                <a:r>
                  <a:rPr lang="pl-PL" dirty="0"/>
                  <a:t> na zaciskach elementu na którym występuje spadek napięciu </a:t>
                </a:r>
                <a:r>
                  <a:rPr lang="pl-PL" b="1" dirty="0"/>
                  <a:t>U</a:t>
                </a:r>
                <a:r>
                  <a:rPr lang="pl-PL" dirty="0"/>
                  <a:t> i płynie prąd </a:t>
                </a:r>
                <a:r>
                  <a:rPr lang="pl-PL" b="1" dirty="0"/>
                  <a:t>I</a:t>
                </a:r>
                <a:r>
                  <a:rPr lang="pl-PL" dirty="0"/>
                  <a:t> jest wielkością stałą w czasie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pl-PL" dirty="0"/>
              </a:p>
              <a:p>
                <a:pPr lvl="1"/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pl-PL" dirty="0"/>
              </a:p>
              <a:p>
                <a:r>
                  <a:rPr lang="pl-PL" b="1" dirty="0"/>
                  <a:t>Zasada bilansu mocy </a:t>
                </a:r>
                <a:r>
                  <a:rPr lang="pl-PL" dirty="0"/>
                  <a:t>– suma mocy dostarczonej przez źródła do obwodu, równa się sumie mocy pobieranych przez pasywne elementy obwodu.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ź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1D03A60-5EE0-2242-BAFF-5AB3F7A08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825624"/>
                <a:ext cx="11813309" cy="4960657"/>
              </a:xfrm>
              <a:blipFill>
                <a:blip r:embed="rId2"/>
                <a:stretch>
                  <a:fillRect l="-929" t="-196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82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F75E40-71C7-81B7-00CA-31D2E3C0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Dopasowanie odbiornika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816954-8921-8CCB-131A-76FE682D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 w którym z źródła pobierana jest możliwie największa moc.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Dopasowanie odbiornika do źródła polega na określeniu (dobraniu) rezystancji obciążenia tak, aby przy znanych parametrach źródła (R</a:t>
            </a:r>
            <a:r>
              <a:rPr lang="pl-PL" baseline="-25000" dirty="0"/>
              <a:t>w</a:t>
            </a:r>
            <a:r>
              <a:rPr lang="pl-PL" dirty="0"/>
              <a:t>≠0 lub G</a:t>
            </a:r>
            <a:r>
              <a:rPr lang="pl-PL" baseline="-25000" dirty="0"/>
              <a:t>w</a:t>
            </a:r>
            <a:r>
              <a:rPr lang="pl-PL" dirty="0"/>
              <a:t>≠0, E lub I</a:t>
            </a:r>
            <a:r>
              <a:rPr lang="pl-PL" baseline="-25000" dirty="0"/>
              <a:t>ź</a:t>
            </a:r>
            <a:r>
              <a:rPr lang="pl-PL" dirty="0"/>
              <a:t>) moc z niego pobierana była możliwie największa.</a:t>
            </a:r>
          </a:p>
        </p:txBody>
      </p:sp>
    </p:spTree>
    <p:extLst>
      <p:ext uri="{BB962C8B-B14F-4D97-AF65-F5344CB8AC3E}">
        <p14:creationId xmlns:p14="http://schemas.microsoft.com/office/powerpoint/2010/main" val="200982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14F42-BD56-2967-BCC2-F2E1CFB2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Dopasowanie odbiornika do źródła napięciowego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7E4F739-55A5-8EA2-E13E-63C2F648A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1087" y="1825624"/>
                <a:ext cx="7323132" cy="480377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𝑜𝑑𝑏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𝑜𝑑𝑏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l-PL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𝑜𝑑𝑏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l-PL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𝑜𝑑𝑏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Szukając max P</a:t>
                </a:r>
                <a:r>
                  <a:rPr lang="pl-PL" baseline="-25000" dirty="0"/>
                  <a:t>2</a:t>
                </a:r>
                <a:r>
                  <a:rPr lang="pl-PL" dirty="0"/>
                  <a:t> </a:t>
                </a:r>
                <a:r>
                  <a:rPr lang="pl-PL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7E4F739-55A5-8EA2-E13E-63C2F648A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1087" y="1825624"/>
                <a:ext cx="7323132" cy="4803775"/>
              </a:xfrm>
              <a:blipFill>
                <a:blip r:embed="rId2"/>
                <a:stretch>
                  <a:fillRect l="-124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DD7807C3-9DB6-4A4D-0AED-6664DEB9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" y="1421979"/>
            <a:ext cx="475488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F2655-15E7-8E10-5D61-4E2F8612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BF67A-5C68-87F1-81F2-2417E25E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Dopasowanie odbiornika do źródła napięciowego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B214B2-041F-9D12-9758-E7B1480066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1087" y="1825624"/>
                <a:ext cx="7323132" cy="48037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0   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+1−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+1−2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+1=0  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𝑙𝑢𝑏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=−1   →  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B214B2-041F-9D12-9758-E7B1480066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1087" y="1825624"/>
                <a:ext cx="7323132" cy="4803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60E5A1E8-5C0D-1DEA-D6AB-2A6E3AC3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" y="1421979"/>
            <a:ext cx="475488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6EA57-4B3B-8128-CF4F-49C4092D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88317-EA3A-A450-A67C-1F4C0BA9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Sprawność źródła napięciowego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258E0BA-4B38-7AED-1594-984EEEAA0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1087" y="1825624"/>
                <a:ext cx="7323132" cy="48037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pl-PL" dirty="0"/>
                  <a:t>Przy dopasowaniu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258E0BA-4B38-7AED-1594-984EEEAA0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1087" y="1825624"/>
                <a:ext cx="7323132" cy="4803775"/>
              </a:xfrm>
              <a:blipFill>
                <a:blip r:embed="rId2"/>
                <a:stretch>
                  <a:fillRect l="-166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51E4244C-A043-7729-F442-7A8FDB31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" y="1421979"/>
            <a:ext cx="475488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9E756-093F-1DEF-FF4D-617A6EFB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Dopasowanie odbiornika do źródła prądowego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D9209B8-5047-90CC-E5DF-C27B3611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925"/>
            <a:ext cx="626364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C0B0C34A-0A48-EAB8-9425-510C66976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8423" y="1308848"/>
                <a:ext cx="6055795" cy="532055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𝑜𝑑𝑏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𝑜𝑑𝑏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ź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l-PL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𝑜𝑑𝑏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ź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l-PL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𝑜𝑑𝑏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ź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Szukając max P</a:t>
                </a:r>
                <a:r>
                  <a:rPr lang="pl-PL" baseline="-25000" dirty="0"/>
                  <a:t>2</a:t>
                </a:r>
                <a:r>
                  <a:rPr lang="pl-PL" dirty="0"/>
                  <a:t> </a:t>
                </a:r>
                <a:r>
                  <a:rPr lang="pl-PL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C0B0C34A-0A48-EAB8-9425-510C66976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8423" y="1308848"/>
                <a:ext cx="6055795" cy="5320552"/>
              </a:xfrm>
              <a:blipFill>
                <a:blip r:embed="rId3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5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D296E-E373-172A-AAAC-22D604180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ACCFD-8CC9-84C5-A390-72F095B3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Dopasowanie odbiornika do źródła prądowego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A2F21EA-8F9B-7C93-48EF-84DCBCE3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925"/>
            <a:ext cx="626364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ymbol zastępczy zawartości 2">
                <a:extLst>
                  <a:ext uri="{FF2B5EF4-FFF2-40B4-BE49-F238E27FC236}">
                    <a16:creationId xmlns:a16="http://schemas.microsoft.com/office/drawing/2014/main" id="{B5F85599-8E55-F249-1390-F9DE81A71C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60157" y="1825624"/>
                <a:ext cx="6784062" cy="48037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ź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0   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+1−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+1−2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+1=0  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𝑙𝑢𝑏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=−1   →  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ź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ź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Symbol zastępczy zawartości 2">
                <a:extLst>
                  <a:ext uri="{FF2B5EF4-FFF2-40B4-BE49-F238E27FC236}">
                    <a16:creationId xmlns:a16="http://schemas.microsoft.com/office/drawing/2014/main" id="{B5F85599-8E55-F249-1390-F9DE81A71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0157" y="1825624"/>
                <a:ext cx="6784062" cy="48037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6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6EF55-0ED9-A0E7-5885-77C48182D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01D4AD-A7CC-C0B8-1A08-7AC7E0A8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Dopasowanie odbiornika do źródła prądowego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6CD8E36-435B-F407-1FA9-341FBB80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925"/>
            <a:ext cx="626364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2">
                <a:extLst>
                  <a:ext uri="{FF2B5EF4-FFF2-40B4-BE49-F238E27FC236}">
                    <a16:creationId xmlns:a16="http://schemas.microsoft.com/office/drawing/2014/main" id="{8BB97FE3-07F0-4F3A-EC0D-624F864D6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9" y="1825624"/>
                <a:ext cx="5948219" cy="48037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ź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ź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l-PL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pl-PL" dirty="0"/>
                  <a:t>Przy dopasowaniu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5" name="Symbol zastępczy zawartości 2">
                <a:extLst>
                  <a:ext uri="{FF2B5EF4-FFF2-40B4-BE49-F238E27FC236}">
                    <a16:creationId xmlns:a16="http://schemas.microsoft.com/office/drawing/2014/main" id="{8BB97FE3-07F0-4F3A-EC0D-624F864D6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9" y="1825624"/>
                <a:ext cx="5948219" cy="4803775"/>
              </a:xfrm>
              <a:blipFill>
                <a:blip r:embed="rId3"/>
                <a:stretch>
                  <a:fillRect l="-2049" b="-34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4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545C9-DF11-E0D0-A0D1-367F7598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365125"/>
            <a:ext cx="11813309" cy="1325563"/>
          </a:xfrm>
        </p:spPr>
        <p:txBody>
          <a:bodyPr/>
          <a:lstStyle/>
          <a:p>
            <a:r>
              <a:rPr lang="pl-PL" dirty="0"/>
              <a:t>Dopasowanie odbiornika do źródła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57AB2C9C-100B-0389-9BBD-2C0980CE9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76843"/>
              </p:ext>
            </p:extLst>
          </p:nvPr>
        </p:nvGraphicFramePr>
        <p:xfrm>
          <a:off x="1428750" y="1390649"/>
          <a:ext cx="9144000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3C18F6F-94A3-6BFD-54BC-AEA2EFC84AD6}"/>
              </a:ext>
            </a:extLst>
          </p:cNvPr>
          <p:cNvCxnSpPr>
            <a:cxnSpLocks/>
          </p:cNvCxnSpPr>
          <p:nvPr/>
        </p:nvCxnSpPr>
        <p:spPr>
          <a:xfrm>
            <a:off x="3407877" y="1499981"/>
            <a:ext cx="0" cy="434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67530B9-74F0-AE6D-B3FB-7971EF3F24C4}"/>
              </a:ext>
            </a:extLst>
          </p:cNvPr>
          <p:cNvSpPr txBox="1"/>
          <p:nvPr/>
        </p:nvSpPr>
        <p:spPr>
          <a:xfrm>
            <a:off x="10424312" y="55160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92859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FE7F6F-EB04-7B19-5AEF-EFCBD8FB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aktywne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045EA8E-2B1E-09A6-7C4D-7E4C08AE74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825624"/>
                <a:ext cx="11813309" cy="4835151"/>
              </a:xfrm>
            </p:spPr>
            <p:txBody>
              <a:bodyPr/>
              <a:lstStyle/>
              <a:p>
                <a:r>
                  <a:rPr lang="pl-PL" dirty="0"/>
                  <a:t>Energia pobierana przez element aktywny jest ujemna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Cecha dominująca elementu aktywnego jest przetwarzanie energii i:</a:t>
                </a:r>
              </a:p>
              <a:p>
                <a:pPr lvl="1"/>
                <a:r>
                  <a:rPr lang="pl-PL" dirty="0"/>
                  <a:t>dostarczanie</a:t>
                </a:r>
              </a:p>
              <a:p>
                <a:pPr lvl="1"/>
                <a:r>
                  <a:rPr lang="pl-PL" dirty="0"/>
                  <a:t>akumulacja</a:t>
                </a:r>
              </a:p>
              <a:p>
                <a:pPr lvl="1"/>
                <a:r>
                  <a:rPr lang="pl-PL" dirty="0"/>
                  <a:t>rozpraszanie</a:t>
                </a:r>
              </a:p>
              <a:p>
                <a:r>
                  <a:rPr lang="pl-PL" dirty="0"/>
                  <a:t>Elementy aktywne źródłowe – dostarczające energię elektryczną (sterowane i niesterowane)</a:t>
                </a:r>
              </a:p>
              <a:p>
                <a:pPr lvl="1"/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045EA8E-2B1E-09A6-7C4D-7E4C08AE7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825624"/>
                <a:ext cx="11813309" cy="4835151"/>
              </a:xfrm>
              <a:blipFill>
                <a:blip r:embed="rId2"/>
                <a:stretch>
                  <a:fillRect l="-929" t="-20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591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36E57-7BD2-7B5F-AD2B-EFAD01BC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Źródło zastępcze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56250D-AFBA-2835-E400-B129B0CC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235" y="1825625"/>
            <a:ext cx="37549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 err="1"/>
              <a:t>E</a:t>
            </a:r>
            <a:r>
              <a:rPr lang="pl-PL" sz="4000" baseline="-25000" dirty="0" err="1"/>
              <a:t>z</a:t>
            </a:r>
            <a:r>
              <a:rPr lang="pl-PL" sz="4000" dirty="0"/>
              <a:t>=E</a:t>
            </a:r>
            <a:r>
              <a:rPr lang="pl-PL" sz="4000" baseline="-25000" dirty="0"/>
              <a:t>1</a:t>
            </a:r>
            <a:r>
              <a:rPr lang="pl-PL" sz="4000" dirty="0"/>
              <a:t>+E</a:t>
            </a:r>
            <a:r>
              <a:rPr lang="pl-PL" sz="4000" baseline="-25000" dirty="0"/>
              <a:t>2</a:t>
            </a:r>
            <a:r>
              <a:rPr lang="pl-PL" sz="4000" dirty="0"/>
              <a:t>+E</a:t>
            </a:r>
            <a:r>
              <a:rPr lang="pl-PL" sz="4000" baseline="-25000" dirty="0"/>
              <a:t>3</a:t>
            </a:r>
          </a:p>
          <a:p>
            <a:pPr marL="0" indent="0">
              <a:buNone/>
            </a:pPr>
            <a:r>
              <a:rPr lang="pl-PL" sz="4000" dirty="0" err="1"/>
              <a:t>R</a:t>
            </a:r>
            <a:r>
              <a:rPr lang="pl-PL" sz="4000" baseline="-25000" dirty="0" err="1"/>
              <a:t>z</a:t>
            </a:r>
            <a:r>
              <a:rPr lang="pl-PL" sz="4000" dirty="0"/>
              <a:t>=R</a:t>
            </a:r>
            <a:r>
              <a:rPr lang="pl-PL" sz="4000" baseline="-25000" dirty="0"/>
              <a:t>1</a:t>
            </a:r>
            <a:r>
              <a:rPr lang="pl-PL" sz="4000" dirty="0"/>
              <a:t>+R</a:t>
            </a:r>
            <a:r>
              <a:rPr lang="pl-PL" sz="4000" baseline="-25000" dirty="0"/>
              <a:t>2</a:t>
            </a:r>
            <a:r>
              <a:rPr lang="pl-PL" sz="4000" dirty="0"/>
              <a:t>+R</a:t>
            </a:r>
            <a:r>
              <a:rPr lang="pl-PL" sz="4000" baseline="-25000" dirty="0"/>
              <a:t>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895A69-4618-3834-F123-95703C92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1" y="1599579"/>
            <a:ext cx="8339127" cy="48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3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365A-B009-4DA7-02D9-D5CFD6B7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aśnienie: strzałka w dół 5">
            <a:extLst>
              <a:ext uri="{FF2B5EF4-FFF2-40B4-BE49-F238E27FC236}">
                <a16:creationId xmlns:a16="http://schemas.microsoft.com/office/drawing/2014/main" id="{D7BFA657-49EA-4F48-9831-076CB63CE2F4}"/>
              </a:ext>
            </a:extLst>
          </p:cNvPr>
          <p:cNvSpPr/>
          <p:nvPr/>
        </p:nvSpPr>
        <p:spPr>
          <a:xfrm rot="16200000">
            <a:off x="2647777" y="1981854"/>
            <a:ext cx="2176671" cy="7237689"/>
          </a:xfrm>
          <a:prstGeom prst="downArrowCallout">
            <a:avLst>
              <a:gd name="adj1" fmla="val 10534"/>
              <a:gd name="adj2" fmla="val 18160"/>
              <a:gd name="adj3" fmla="val 27368"/>
              <a:gd name="adj4" fmla="val 8956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bjaśnienie: strzałka w dół 4">
            <a:extLst>
              <a:ext uri="{FF2B5EF4-FFF2-40B4-BE49-F238E27FC236}">
                <a16:creationId xmlns:a16="http://schemas.microsoft.com/office/drawing/2014/main" id="{9C274BC0-FAC2-A6FA-59B0-50F0A10B2B98}"/>
              </a:ext>
            </a:extLst>
          </p:cNvPr>
          <p:cNvSpPr/>
          <p:nvPr/>
        </p:nvSpPr>
        <p:spPr>
          <a:xfrm>
            <a:off x="357809" y="1467406"/>
            <a:ext cx="3260034" cy="2975385"/>
          </a:xfrm>
          <a:prstGeom prst="downArrowCallout">
            <a:avLst>
              <a:gd name="adj1" fmla="val 13274"/>
              <a:gd name="adj2" fmla="val 18160"/>
              <a:gd name="adj3" fmla="val 10016"/>
              <a:gd name="adj4" fmla="val 8242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6D0F12-B40C-0485-9294-9D02265D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467406"/>
            <a:ext cx="10515600" cy="52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17E7E2A-584D-1B86-1C22-F7019E14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Źródło zastępcze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7BF7850A-74DC-EACF-B30B-E90618790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0435" y="189706"/>
                <a:ext cx="5466521" cy="4843532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𝑧𝑛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𝑧𝑛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7BF7850A-74DC-EACF-B30B-E90618790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0435" y="189706"/>
                <a:ext cx="5466521" cy="484353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42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D48E95-9773-291A-AAA0-84A8662E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2EA000-C916-A72B-ACD5-E5F55430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30" y="1418120"/>
            <a:ext cx="6682829" cy="5260975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dirty="0"/>
              <a:t>Dla obwodu pokazanego na rysunku wyznaczyć: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pl-PL" dirty="0"/>
              <a:t>parametry zastępczego źródła, widzianego od strony zacisków </a:t>
            </a:r>
            <a:r>
              <a:rPr lang="pl-PL" b="1" dirty="0"/>
              <a:t>ab</a:t>
            </a:r>
            <a:r>
              <a:rPr lang="pl-PL" dirty="0"/>
              <a:t>: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arenR"/>
            </a:pPr>
            <a:r>
              <a:rPr lang="pl-PL" dirty="0"/>
              <a:t>napięciowego,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arenR"/>
            </a:pPr>
            <a:r>
              <a:rPr lang="pl-PL" dirty="0"/>
              <a:t>prądowego.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pl-PL" dirty="0"/>
              <a:t>obliczyć wartość prądu płynącego przez odbiornik R.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pl-PL" dirty="0"/>
              <a:t>wyznaczyć sprawność układu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pl-PL"/>
              <a:t>określić </a:t>
            </a:r>
            <a:r>
              <a:rPr lang="pl-PL" dirty="0"/>
              <a:t>jaką wartość powinien mieć rezystor R w stanie dopasowania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42840117-3F27-23CF-FA46-8DF534FAEA52}"/>
              </a:ext>
            </a:extLst>
          </p:cNvPr>
          <p:cNvSpPr txBox="1">
            <a:spLocks/>
          </p:cNvSpPr>
          <p:nvPr/>
        </p:nvSpPr>
        <p:spPr>
          <a:xfrm>
            <a:off x="6893859" y="3429000"/>
            <a:ext cx="5054550" cy="256222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dirty="0"/>
              <a:t>Dane: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=20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r>
              <a:rPr lang="pl-PL" dirty="0"/>
              <a:t>, R</a:t>
            </a:r>
            <a:r>
              <a:rPr lang="pl-PL" baseline="-25000" dirty="0"/>
              <a:t>2</a:t>
            </a:r>
            <a:r>
              <a:rPr lang="pl-PL" dirty="0"/>
              <a:t>=40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r>
              <a:rPr lang="pl-PL" dirty="0"/>
              <a:t>, R=60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endParaRPr lang="pl-PL" dirty="0"/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=50V, E</a:t>
            </a:r>
            <a:r>
              <a:rPr lang="pl-PL" baseline="-25000" dirty="0"/>
              <a:t>2</a:t>
            </a:r>
            <a:r>
              <a:rPr lang="pl-PL" dirty="0"/>
              <a:t>=25V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dirty="0"/>
              <a:t>I</a:t>
            </a:r>
            <a:r>
              <a:rPr lang="pl-PL" baseline="-25000" dirty="0"/>
              <a:t>z1</a:t>
            </a:r>
            <a:r>
              <a:rPr lang="pl-PL" dirty="0"/>
              <a:t>=2.5A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F472936-CBD7-52F8-E728-E446A2380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"/>
          <a:stretch/>
        </p:blipFill>
        <p:spPr bwMode="auto">
          <a:xfrm>
            <a:off x="6620286" y="178905"/>
            <a:ext cx="5441022" cy="254345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68326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702437-5A84-DE99-7D43-DB8796D2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Źródło napięciowe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5C7-BEB3-EBFC-924D-D53BA4BA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Idealne źródło napięciowe</a:t>
            </a:r>
          </a:p>
          <a:p>
            <a:pPr marL="717550" indent="0">
              <a:buNone/>
            </a:pPr>
            <a:r>
              <a:rPr lang="pl-PL" dirty="0"/>
              <a:t>R</a:t>
            </a:r>
            <a:r>
              <a:rPr lang="pl-PL" baseline="-25000" dirty="0"/>
              <a:t>w</a:t>
            </a:r>
            <a:r>
              <a:rPr lang="pl-PL" dirty="0"/>
              <a:t>=0</a:t>
            </a:r>
            <a:r>
              <a:rPr lang="el-GR" dirty="0"/>
              <a:t>Ω</a:t>
            </a:r>
            <a:endParaRPr lang="pl-PL" dirty="0"/>
          </a:p>
          <a:p>
            <a:pPr marL="717550" indent="0">
              <a:buNone/>
            </a:pPr>
            <a:r>
              <a:rPr lang="pl-PL" dirty="0"/>
              <a:t>E – wartość napięcia źródła</a:t>
            </a:r>
          </a:p>
          <a:p>
            <a:endParaRPr lang="pl-PL" dirty="0"/>
          </a:p>
          <a:p>
            <a:r>
              <a:rPr lang="pl-PL" dirty="0"/>
              <a:t>Rzeczywiste źródło napięciowe</a:t>
            </a:r>
          </a:p>
          <a:p>
            <a:pPr marL="717550" indent="0">
              <a:buNone/>
            </a:pPr>
            <a:r>
              <a:rPr lang="pl-PL" dirty="0"/>
              <a:t>R</a:t>
            </a:r>
            <a:r>
              <a:rPr lang="pl-PL" baseline="-25000" dirty="0"/>
              <a:t>w</a:t>
            </a:r>
            <a:r>
              <a:rPr lang="pl-PL" dirty="0"/>
              <a:t> – rezystancja wewnętrzna źródła</a:t>
            </a:r>
          </a:p>
          <a:p>
            <a:pPr marL="717550" indent="0">
              <a:buNone/>
            </a:pPr>
            <a:r>
              <a:rPr lang="pl-PL" dirty="0"/>
              <a:t>E – wartość napięcia źródła</a:t>
            </a:r>
          </a:p>
          <a:p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2E25C1-5406-8923-3154-22E5DC89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39" y="1984537"/>
            <a:ext cx="3240461" cy="17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8B0278-E97E-3068-77DD-4DA0206C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39" y="4784471"/>
            <a:ext cx="4835652" cy="17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4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9DEBA-F468-E3FA-2468-C07ACE788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41BAD-A592-1848-7022-30BAE727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Źródło prądowe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1BACC-E2EA-4CBE-D2F8-5C689C0A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Idealne źródło prądowe</a:t>
            </a:r>
          </a:p>
          <a:p>
            <a:pPr marL="717550" indent="0">
              <a:buNone/>
            </a:pPr>
            <a:r>
              <a:rPr lang="pl-PL" dirty="0"/>
              <a:t>R</a:t>
            </a:r>
            <a:r>
              <a:rPr lang="pl-PL" baseline="-25000" dirty="0"/>
              <a:t>w</a:t>
            </a:r>
            <a:r>
              <a:rPr lang="pl-PL" dirty="0"/>
              <a:t>=∞[</a:t>
            </a:r>
            <a:r>
              <a:rPr lang="el-GR" dirty="0"/>
              <a:t>Ω</a:t>
            </a:r>
            <a:r>
              <a:rPr lang="pl-PL" dirty="0"/>
              <a:t>], G</a:t>
            </a:r>
            <a:r>
              <a:rPr lang="pl-PL" baseline="-25000" dirty="0"/>
              <a:t>w</a:t>
            </a:r>
            <a:r>
              <a:rPr lang="pl-PL" dirty="0"/>
              <a:t>=0[S]   </a:t>
            </a:r>
          </a:p>
          <a:p>
            <a:pPr marL="717550" indent="0">
              <a:buNone/>
            </a:pPr>
            <a:r>
              <a:rPr lang="pl-PL" dirty="0"/>
              <a:t>I</a:t>
            </a:r>
            <a:r>
              <a:rPr lang="pl-PL" baseline="-25000" dirty="0"/>
              <a:t>ź</a:t>
            </a:r>
            <a:r>
              <a:rPr lang="pl-PL" dirty="0"/>
              <a:t> – wartość prądu źródłowego</a:t>
            </a:r>
          </a:p>
          <a:p>
            <a:endParaRPr lang="pl-PL" dirty="0"/>
          </a:p>
          <a:p>
            <a:r>
              <a:rPr lang="pl-PL" dirty="0"/>
              <a:t>Rzeczywiste źródło prądowe</a:t>
            </a:r>
          </a:p>
          <a:p>
            <a:pPr marL="717550" indent="0">
              <a:buNone/>
            </a:pPr>
            <a:r>
              <a:rPr lang="pl-PL" dirty="0"/>
              <a:t>R</a:t>
            </a:r>
            <a:r>
              <a:rPr lang="pl-PL" baseline="-25000" dirty="0"/>
              <a:t>w</a:t>
            </a:r>
            <a:r>
              <a:rPr lang="pl-PL" dirty="0"/>
              <a:t> – rezystancja wewnętrzna źródła</a:t>
            </a:r>
          </a:p>
          <a:p>
            <a:pPr marL="717550" indent="0">
              <a:buNone/>
            </a:pPr>
            <a:r>
              <a:rPr lang="pl-PL" dirty="0"/>
              <a:t>G</a:t>
            </a:r>
            <a:r>
              <a:rPr lang="pl-PL" baseline="-25000" dirty="0"/>
              <a:t>w </a:t>
            </a:r>
            <a:r>
              <a:rPr lang="pl-PL" dirty="0"/>
              <a:t>– konduktancja wewnętrzna źródła</a:t>
            </a:r>
          </a:p>
          <a:p>
            <a:pPr marL="717550" indent="0">
              <a:buNone/>
            </a:pPr>
            <a:r>
              <a:rPr lang="pl-PL" dirty="0"/>
              <a:t>I</a:t>
            </a:r>
            <a:r>
              <a:rPr lang="pl-PL" baseline="-25000" dirty="0"/>
              <a:t>ź</a:t>
            </a:r>
            <a:r>
              <a:rPr lang="pl-PL" dirty="0"/>
              <a:t> – wartość prądu źródłowego</a:t>
            </a:r>
          </a:p>
          <a:p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0921F5-C081-A1BB-AD2D-CE1ACAD0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59" y="1364996"/>
            <a:ext cx="3228594" cy="19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F363866-B2C9-0299-E215-92AB3E90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474" y="3552953"/>
            <a:ext cx="3228594" cy="30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2DF84-3A81-298F-5C3B-47658BBA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sterowane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B0FF21-57A1-B4EC-300E-C431AEBE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825625"/>
            <a:ext cx="6313325" cy="4862046"/>
          </a:xfrm>
        </p:spPr>
        <p:txBody>
          <a:bodyPr>
            <a:normAutofit/>
          </a:bodyPr>
          <a:lstStyle/>
          <a:p>
            <a:r>
              <a:rPr lang="pl-PL" sz="3600" dirty="0"/>
              <a:t>Idealne, rzeczywiste</a:t>
            </a:r>
          </a:p>
          <a:p>
            <a:r>
              <a:rPr lang="pl-PL" sz="3600" dirty="0"/>
              <a:t>Źródła prądowe</a:t>
            </a:r>
          </a:p>
          <a:p>
            <a:pPr lvl="1"/>
            <a:r>
              <a:rPr lang="pl-PL" sz="3200" dirty="0"/>
              <a:t>sterowane napięciowo</a:t>
            </a:r>
          </a:p>
          <a:p>
            <a:pPr lvl="1"/>
            <a:r>
              <a:rPr lang="pl-PL" sz="3200" dirty="0"/>
              <a:t>sterowane prądowo</a:t>
            </a:r>
          </a:p>
          <a:p>
            <a:r>
              <a:rPr lang="pl-PL" sz="3600" dirty="0"/>
              <a:t>Źródła napięciowe</a:t>
            </a:r>
          </a:p>
          <a:p>
            <a:pPr lvl="1"/>
            <a:r>
              <a:rPr lang="pl-PL" sz="3200" dirty="0"/>
              <a:t>sterowane napięciowo</a:t>
            </a:r>
          </a:p>
          <a:p>
            <a:pPr lvl="1"/>
            <a:r>
              <a:rPr lang="pl-PL" sz="3200" dirty="0"/>
              <a:t>sterowane prądowo</a:t>
            </a:r>
          </a:p>
          <a:p>
            <a:endParaRPr lang="pl-PL" sz="3600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DF63551-932F-129E-D1E0-E9225ADA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6" y="2092470"/>
            <a:ext cx="58197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456884B-A063-9919-1240-7A2E3EB0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91" y="2092469"/>
            <a:ext cx="53721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D059C47D-BFA7-E436-C75A-48795077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5" y="2092469"/>
            <a:ext cx="58197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C0B08C85-F344-B407-199F-54F8E291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34" y="2084674"/>
            <a:ext cx="54102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C05949-67C1-FAE6-E847-64851259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Przekształcanie źródeł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B168E3-1891-EB69-E275-FA64F24F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5307291"/>
            <a:ext cx="11813309" cy="14140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Rzeczywiste źródła (Akumulatory) w zależności od R odbiornika zbliżają się do:</a:t>
            </a:r>
          </a:p>
          <a:p>
            <a:r>
              <a:rPr lang="pl-PL" dirty="0"/>
              <a:t>R</a:t>
            </a:r>
            <a:r>
              <a:rPr lang="pl-PL" baseline="-25000" dirty="0"/>
              <a:t>w</a:t>
            </a:r>
            <a:r>
              <a:rPr lang="pl-PL" dirty="0"/>
              <a:t> &lt;&lt; R – idealne źródło napięcia</a:t>
            </a:r>
          </a:p>
          <a:p>
            <a:r>
              <a:rPr lang="pl-PL" dirty="0"/>
              <a:t>R</a:t>
            </a:r>
            <a:r>
              <a:rPr lang="pl-PL" baseline="-25000" dirty="0"/>
              <a:t>w</a:t>
            </a:r>
            <a:r>
              <a:rPr lang="pl-PL" dirty="0"/>
              <a:t> &gt;&gt; R – idealne źródło prądu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14F1E7D-5920-2BC0-192C-4B2AA81D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7" y="1160086"/>
            <a:ext cx="10950460" cy="385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7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BBA186-CDF3-C134-EDFB-8AB34C28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Ohma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1356AA1-8B62-7C5C-EC2C-319B14C0C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825624"/>
                <a:ext cx="11813309" cy="49337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l-PL" dirty="0"/>
                  <a:t>	Natężenie prądu ( I ) jest wprost proporcjonalne do napięcia ( U ) przyłożonego do końców przewodnika.</a:t>
                </a:r>
              </a:p>
              <a:p>
                <a:endParaRPr lang="pl-PL" sz="100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pl-PL" sz="3600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pl-PL" sz="3600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l-PL" sz="3600" b="0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pl-PL" sz="3600" b="0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l-PL" sz="36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l-PL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endParaRPr lang="pl-PL" sz="3600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1356AA1-8B62-7C5C-EC2C-319B14C0C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825624"/>
                <a:ext cx="11813309" cy="4933763"/>
              </a:xfrm>
              <a:blipFill>
                <a:blip r:embed="rId2"/>
                <a:stretch>
                  <a:fillRect l="-929" t="-29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512BDBDD-8A06-AC39-4E98-E9090E84A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6"/>
          <a:stretch/>
        </p:blipFill>
        <p:spPr bwMode="auto">
          <a:xfrm>
            <a:off x="8448991" y="3280527"/>
            <a:ext cx="3270685" cy="26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rawo Ohma – auto-wiedza.pl">
            <a:extLst>
              <a:ext uri="{FF2B5EF4-FFF2-40B4-BE49-F238E27FC236}">
                <a16:creationId xmlns:a16="http://schemas.microsoft.com/office/drawing/2014/main" id="{4AFBAA1D-09F1-8D7B-71B0-C6EE519D2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r="1573" b="29923"/>
          <a:stretch/>
        </p:blipFill>
        <p:spPr bwMode="auto">
          <a:xfrm>
            <a:off x="0" y="3860618"/>
            <a:ext cx="5342186" cy="14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4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9EF72-B6A7-979C-7803-0ACD0B41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</a:t>
            </a:r>
            <a:r>
              <a:rPr lang="pl-PL" dirty="0" err="1"/>
              <a:t>i</a:t>
            </a:r>
            <a:r>
              <a:rPr lang="pl-PL" dirty="0"/>
              <a:t> II prawo Kirchhoffa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E0B12C6-9C1F-BB50-A275-EBAF20774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10" y="1362635"/>
                <a:ext cx="8417790" cy="5325036"/>
              </a:xfrm>
            </p:spPr>
            <p:txBody>
              <a:bodyPr>
                <a:normAutofit lnSpcReduction="10000"/>
              </a:bodyPr>
              <a:lstStyle/>
              <a:p>
                <a:pPr marL="571500" indent="-571500">
                  <a:buFont typeface="+mj-lt"/>
                  <a:buAutoNum type="romanUcPeriod"/>
                </a:pPr>
                <a:r>
                  <a:rPr lang="pl-PL" dirty="0"/>
                  <a:t>Suma natężeń prądów wpływających do węzła jest równa sumie natężeń prądów wypływających z tego węzła.</a:t>
                </a:r>
              </a:p>
              <a:p>
                <a:pPr marL="571500" indent="-571500">
                  <a:buFont typeface="+mj-lt"/>
                  <a:buAutoNum type="romanUcPeriod"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pl-PL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+mj-lt"/>
                  <a:buAutoNum type="romanUcPeriod"/>
                </a:pPr>
                <a:r>
                  <a:rPr lang="pl-PL" dirty="0"/>
                  <a:t>W zamkniętym obwodzie suma spadków napięć równa jest sumie sił elektromotorycznych występujących w tym obwodzie.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E0B12C6-9C1F-BB50-A275-EBAF20774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10" y="1362635"/>
                <a:ext cx="8417790" cy="5325036"/>
              </a:xfrm>
              <a:blipFill>
                <a:blip r:embed="rId2"/>
                <a:stretch>
                  <a:fillRect l="-1303" t="-2520" r="-13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D4E56018-B1C7-56B4-FA0F-22002A20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81" y="1231100"/>
            <a:ext cx="2751273" cy="24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CF44DC5-9C8E-B5F7-CA39-45B2F0B3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3477746"/>
            <a:ext cx="35433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7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46A42D-5E2F-F2E3-84FA-765AF450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43295D-4443-4A7A-0866-BD5E7B15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447938"/>
            <a:ext cx="11813309" cy="4667250"/>
          </a:xfrm>
        </p:spPr>
        <p:txBody>
          <a:bodyPr/>
          <a:lstStyle/>
          <a:p>
            <a:pPr marL="0" indent="358775">
              <a:buNone/>
            </a:pPr>
            <a:r>
              <a:rPr lang="pl-PL" dirty="0"/>
              <a:t>Wyznaczyć wskazanie woltomierza w obwodzie:</a:t>
            </a:r>
          </a:p>
          <a:p>
            <a:pPr marL="0" indent="358775">
              <a:buNone/>
            </a:pPr>
            <a:r>
              <a:rPr lang="pl-PL" dirty="0"/>
              <a:t>E=25V, I</a:t>
            </a:r>
            <a:r>
              <a:rPr lang="pl-PL" baseline="-25000" dirty="0"/>
              <a:t>ź</a:t>
            </a:r>
            <a:r>
              <a:rPr lang="pl-PL" dirty="0"/>
              <a:t>=0.5A, R</a:t>
            </a:r>
            <a:r>
              <a:rPr lang="pl-PL" baseline="-25000" dirty="0"/>
              <a:t>1</a:t>
            </a:r>
            <a:r>
              <a:rPr lang="pl-PL" dirty="0"/>
              <a:t>=R</a:t>
            </a:r>
            <a:r>
              <a:rPr lang="pl-PL" baseline="-25000" dirty="0"/>
              <a:t>4</a:t>
            </a:r>
            <a:r>
              <a:rPr lang="pl-PL" dirty="0"/>
              <a:t>=40Ω, R</a:t>
            </a:r>
            <a:r>
              <a:rPr lang="pl-PL" baseline="-25000" dirty="0"/>
              <a:t>2</a:t>
            </a:r>
            <a:r>
              <a:rPr lang="pl-PL" dirty="0"/>
              <a:t>=R</a:t>
            </a:r>
            <a:r>
              <a:rPr lang="pl-PL" baseline="-25000" dirty="0"/>
              <a:t>3</a:t>
            </a:r>
            <a:r>
              <a:rPr lang="pl-PL" dirty="0"/>
              <a:t>=R</a:t>
            </a:r>
            <a:r>
              <a:rPr lang="pl-PL" baseline="-25000" dirty="0"/>
              <a:t>5</a:t>
            </a:r>
            <a:r>
              <a:rPr lang="pl-PL" dirty="0"/>
              <a:t>=20Ω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629EA85-7CB4-EDDB-4301-62B284FB934F}"/>
              </a:ext>
            </a:extLst>
          </p:cNvPr>
          <p:cNvSpPr txBox="1"/>
          <p:nvPr/>
        </p:nvSpPr>
        <p:spPr>
          <a:xfrm>
            <a:off x="291965" y="6183534"/>
            <a:ext cx="123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A) </a:t>
            </a:r>
            <a:r>
              <a:rPr lang="pl-PL" dirty="0"/>
              <a:t>U</a:t>
            </a:r>
            <a:r>
              <a:rPr lang="pl-PL" baseline="-25000" dirty="0"/>
              <a:t>v</a:t>
            </a:r>
            <a:r>
              <a:rPr lang="pl-PL" dirty="0"/>
              <a:t>=5V</a:t>
            </a:r>
            <a:endParaRPr lang="pl-PL" sz="3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B362E54-73E2-7614-A246-E471A4F03C3F}"/>
              </a:ext>
            </a:extLst>
          </p:cNvPr>
          <p:cNvSpPr txBox="1"/>
          <p:nvPr/>
        </p:nvSpPr>
        <p:spPr>
          <a:xfrm>
            <a:off x="4275927" y="6163002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B) </a:t>
            </a:r>
            <a:r>
              <a:rPr lang="pl-PL" dirty="0"/>
              <a:t>U</a:t>
            </a:r>
            <a:r>
              <a:rPr lang="pl-PL" baseline="-25000" dirty="0"/>
              <a:t>v</a:t>
            </a:r>
            <a:r>
              <a:rPr lang="pl-PL" dirty="0"/>
              <a:t>=10V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F06D1EA-5433-E52B-DB5F-FC26B76A12A3}"/>
              </a:ext>
            </a:extLst>
          </p:cNvPr>
          <p:cNvSpPr txBox="1"/>
          <p:nvPr/>
        </p:nvSpPr>
        <p:spPr>
          <a:xfrm>
            <a:off x="8266302" y="6157802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C) </a:t>
            </a:r>
            <a:r>
              <a:rPr lang="pl-PL" dirty="0"/>
              <a:t>U</a:t>
            </a:r>
            <a:r>
              <a:rPr lang="pl-PL" baseline="-25000" dirty="0"/>
              <a:t>v</a:t>
            </a:r>
            <a:r>
              <a:rPr lang="pl-PL" dirty="0"/>
              <a:t>=15 V </a:t>
            </a:r>
            <a:endParaRPr lang="pl-PL" sz="3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8F25925-6E2E-85C2-C003-09E0615E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" y="2695863"/>
            <a:ext cx="3888927" cy="35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AF17A40-1748-E550-DA9D-AE7F0193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19" y="2658988"/>
            <a:ext cx="3747161" cy="37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216EEEE-363D-16C8-13E4-67EB46ED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05" y="2658988"/>
            <a:ext cx="3797294" cy="39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729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841</Words>
  <Application>Microsoft Office PowerPoint</Application>
  <PresentationFormat>Panoramiczny</PresentationFormat>
  <Paragraphs>148</Paragraphs>
  <Slides>22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Aptos</vt:lpstr>
      <vt:lpstr>Arial</vt:lpstr>
      <vt:lpstr>Cambria Math</vt:lpstr>
      <vt:lpstr>Courier New</vt:lpstr>
      <vt:lpstr>Wingdings</vt:lpstr>
      <vt:lpstr>Motyw pakietu Office</vt:lpstr>
      <vt:lpstr>Podstawy elektrotechniki Ćwiczenia 2 </vt:lpstr>
      <vt:lpstr>Elementy aktywne</vt:lpstr>
      <vt:lpstr>Źródło napięciowe</vt:lpstr>
      <vt:lpstr>Źródło prądowe</vt:lpstr>
      <vt:lpstr>Źródła sterowane</vt:lpstr>
      <vt:lpstr>Przekształcanie źródeł</vt:lpstr>
      <vt:lpstr>Prawo Ohma</vt:lpstr>
      <vt:lpstr>I i II prawo Kirchhoffa</vt:lpstr>
      <vt:lpstr>Zadanie 1</vt:lpstr>
      <vt:lpstr>Przekształcanie źródła</vt:lpstr>
      <vt:lpstr>Moc w obwodzie prądu stałego</vt:lpstr>
      <vt:lpstr>Dopasowanie odbiornika</vt:lpstr>
      <vt:lpstr>Dopasowanie odbiornika do źródła napięciowego</vt:lpstr>
      <vt:lpstr>Dopasowanie odbiornika do źródła napięciowego</vt:lpstr>
      <vt:lpstr>Sprawność źródła napięciowego</vt:lpstr>
      <vt:lpstr>Dopasowanie odbiornika do źródła prądowego</vt:lpstr>
      <vt:lpstr>Dopasowanie odbiornika do źródła prądowego</vt:lpstr>
      <vt:lpstr>Dopasowanie odbiornika do źródła prądowego</vt:lpstr>
      <vt:lpstr>Dopasowanie odbiornika do źródła</vt:lpstr>
      <vt:lpstr>Źródło zastępcze</vt:lpstr>
      <vt:lpstr>Źródło zastępcze</vt:lpstr>
      <vt:lpstr>Zadanie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 Lanczont</dc:creator>
  <cp:lastModifiedBy>Michał Łanczont</cp:lastModifiedBy>
  <cp:revision>61</cp:revision>
  <dcterms:created xsi:type="dcterms:W3CDTF">2024-01-22T13:25:36Z</dcterms:created>
  <dcterms:modified xsi:type="dcterms:W3CDTF">2025-03-18T13:28:34Z</dcterms:modified>
</cp:coreProperties>
</file>