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3" r:id="rId4"/>
    <p:sldId id="291" r:id="rId5"/>
    <p:sldId id="290" r:id="rId6"/>
    <p:sldId id="294" r:id="rId7"/>
    <p:sldId id="295" r:id="rId8"/>
    <p:sldId id="292" r:id="rId9"/>
    <p:sldId id="257" r:id="rId10"/>
    <p:sldId id="258" r:id="rId11"/>
    <p:sldId id="319" r:id="rId12"/>
    <p:sldId id="259" r:id="rId13"/>
    <p:sldId id="260" r:id="rId14"/>
    <p:sldId id="261" r:id="rId15"/>
    <p:sldId id="262" r:id="rId16"/>
    <p:sldId id="263" r:id="rId17"/>
    <p:sldId id="320" r:id="rId18"/>
    <p:sldId id="323" r:id="rId19"/>
    <p:sldId id="322" r:id="rId20"/>
    <p:sldId id="321" r:id="rId21"/>
    <p:sldId id="265" r:id="rId22"/>
    <p:sldId id="266" r:id="rId23"/>
    <p:sldId id="268" r:id="rId24"/>
    <p:sldId id="267" r:id="rId25"/>
    <p:sldId id="299" r:id="rId26"/>
    <p:sldId id="270" r:id="rId27"/>
    <p:sldId id="271" r:id="rId28"/>
    <p:sldId id="272" r:id="rId29"/>
    <p:sldId id="269" r:id="rId30"/>
    <p:sldId id="300" r:id="rId31"/>
    <p:sldId id="279" r:id="rId32"/>
    <p:sldId id="324" r:id="rId33"/>
    <p:sldId id="325" r:id="rId34"/>
    <p:sldId id="273" r:id="rId35"/>
    <p:sldId id="274" r:id="rId36"/>
    <p:sldId id="275" r:id="rId37"/>
    <p:sldId id="276" r:id="rId38"/>
    <p:sldId id="277" r:id="rId39"/>
    <p:sldId id="278" r:id="rId40"/>
    <p:sldId id="301" r:id="rId41"/>
    <p:sldId id="302" r:id="rId42"/>
    <p:sldId id="303" r:id="rId43"/>
    <p:sldId id="304" r:id="rId44"/>
    <p:sldId id="326" r:id="rId45"/>
    <p:sldId id="298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8" r:id="rId55"/>
    <p:sldId id="316" r:id="rId56"/>
    <p:sldId id="317" r:id="rId57"/>
    <p:sldId id="296" r:id="rId58"/>
    <p:sldId id="327" r:id="rId59"/>
    <p:sldId id="329" r:id="rId60"/>
    <p:sldId id="328" r:id="rId61"/>
    <p:sldId id="330" r:id="rId62"/>
    <p:sldId id="331" r:id="rId63"/>
    <p:sldId id="305" r:id="rId64"/>
  </p:sldIdLst>
  <p:sldSz cx="12192000" cy="6858000"/>
  <p:notesSz cx="6784975" cy="9906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3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A8BC8E-9BAD-66CD-A38A-FFE9CCEC3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E5EBC9-20D9-6E02-C50C-B09202C1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F70CBA-7FF8-D5D1-9220-055E2FAD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60A643-023F-8E28-3B21-B152F278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3C8B8A-C4A8-5FF8-1FB2-302DADBE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32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9FBB44-04FF-DC41-59E8-AF250E24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257837A-87D6-AE24-EF7D-C8562CA62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F03725-411A-1F46-C734-1F237967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9E1845-08B7-C8A6-4673-E84CEB1B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E463AA-1876-850F-04AD-0D39C849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23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E4B64B1-B94B-88C0-0C59-93014F799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04583C5-AC1D-F9CA-0928-83941A9E2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34251D-72A6-CB8A-3A66-8E5DE510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FEA1CB-1703-508D-2B77-AB0E3B62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285B1C-F9DC-F6A7-485E-69B34DD3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88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F67FCE-7B61-1D55-5F26-3C831AF6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B23033-E038-A5A0-7F65-4DAA129B6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DA650F-CE91-67DC-5730-A4FD3E92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D040EE-0F02-9EA0-8083-02DD3605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BE6919-5384-80B4-18D1-FB9F10D8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76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038BB-21B0-66B7-A191-12CDEE74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2E41D1-99CC-9E09-7D42-EA389917B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300624-4222-CB40-D408-732FC57C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AAA639-A685-5CE3-BD9A-0FC8DF67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2C1876-DB2F-6A59-EFB0-C10FF2D8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39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CFE991-8BE5-033F-5D63-2AB52D3B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2B719F-5E1A-A08F-3979-2D6DC9F4A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010F6D-7D74-C227-4C23-CD89DDD45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E957A0-8B9C-9421-0F00-3B210D84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E32937E-8E00-944E-68B7-209DA3E9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872D43-E3E4-D197-593E-0B8D571C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69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6AC4EC-8247-037D-1F8F-87517CDE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D32EBE-490B-944B-35F0-48C1D9F94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CED824-031B-CA1A-39AE-06C891C4D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0F7ED18-0094-5682-A324-3A9492F9F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C0444B2-0E70-7EE8-7F5A-A07D7C77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DF39D92-D832-84CF-6FBC-835E30645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E294B71-2DCE-976D-EE82-C61D246C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984DBD6-1656-1C73-EF7F-4404DCC7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96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54040C-403C-52FA-A649-CFBD53B8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3C68EC8-B8B1-09AB-647F-32C0B696B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30885D3-8E58-6866-3B9B-E995F842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E3DFAEA-0898-E73E-C1A7-0BC7D4BF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63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CE76BAE-9C77-9FAE-355A-2E48A4B4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0D918C8-6381-D221-DC5D-B7DFC857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BED4AB-9DE7-5B4C-4F93-29989DF4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4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FFF248-6229-8BDF-41F0-17DC5004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DD694F-A517-211E-C6DC-5CF6CCE25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71C5BB1-01D0-8159-D6BE-E3F752D1C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A6CB640-4757-4037-A0EC-7716734D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8C6727-E9D6-CCC3-B875-3832E2E8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132FAD-63C9-7EBC-5DE7-333961C7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67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E49F9E-A5F4-1459-A5D9-C6DA96F5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9DF826D-D5B4-6CF1-8BC2-CCA4457EB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C370A65-5EE9-1967-3C1C-86D2C9376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74C78DA-0308-AC42-6DA7-4231CB27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05B1008-1B1D-F363-F495-DB56102E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26B0C53-3551-189F-6852-00A1ED0E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55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0851DF9-0B51-90AB-0919-DE300D06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8" y="136525"/>
            <a:ext cx="11902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ADEFEC-39D1-7845-A4BB-6F703DBE4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909" y="1825625"/>
            <a:ext cx="118133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83C1F1-7DF9-F23A-5DD1-F313B4A80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D24DDE-1FBA-4573-BF89-BD99D48FC637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A819FA-6DD1-EF47-D39F-DA5D60475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E8FDBC-72CC-B18D-5FDE-9668A01A4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04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urier New" panose="02070309020205020404" pitchFamily="49" charset="0"/>
          <a:ea typeface="+mj-ea"/>
          <a:cs typeface="Courier New" panose="020703090202050204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16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7" Type="http://schemas.openxmlformats.org/officeDocument/2006/relationships/image" Target="../media/image5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0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image" Target="../media/image5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1.png"/><Relationship Id="rId5" Type="http://schemas.openxmlformats.org/officeDocument/2006/relationships/image" Target="../media/image600.png"/><Relationship Id="rId4" Type="http://schemas.openxmlformats.org/officeDocument/2006/relationships/image" Target="../media/image5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75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C27CB74-2A92-C16A-F667-DA76D561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Podstawy elektrotechniki</a:t>
            </a:r>
            <a:br>
              <a:rPr lang="pl-PL" dirty="0"/>
            </a:br>
            <a:r>
              <a:rPr lang="pl-PL"/>
              <a:t>Ćwiczenia 3a</a:t>
            </a:r>
            <a:r>
              <a:rPr lang="pl-PL" dirty="0"/>
              <a:t>	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0C96590-E441-D03C-2DDC-7961DDFF2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462088"/>
            <a:ext cx="11813309" cy="5333159"/>
          </a:xfrm>
        </p:spPr>
        <p:txBody>
          <a:bodyPr>
            <a:normAutofit/>
          </a:bodyPr>
          <a:lstStyle/>
          <a:p>
            <a:r>
              <a:rPr lang="pl-PL" sz="3600" dirty="0"/>
              <a:t>Przekształcanie obwodów rozgałęzionych:</a:t>
            </a:r>
          </a:p>
          <a:p>
            <a:pPr lvl="1"/>
            <a:r>
              <a:rPr lang="pl-PL" sz="3200" dirty="0"/>
              <a:t>zasada superpozycji,</a:t>
            </a:r>
          </a:p>
          <a:p>
            <a:pPr lvl="1"/>
            <a:r>
              <a:rPr lang="pl-PL" sz="3200" dirty="0"/>
              <a:t>twierdzenie o włączaniu dodatkowych źródeł,</a:t>
            </a:r>
          </a:p>
          <a:p>
            <a:pPr lvl="1"/>
            <a:r>
              <a:rPr lang="pl-PL" sz="3200" dirty="0"/>
              <a:t>twierdzenie o wzajemności,</a:t>
            </a:r>
          </a:p>
          <a:p>
            <a:pPr lvl="1"/>
            <a:r>
              <a:rPr lang="pl-PL" sz="3200" dirty="0"/>
              <a:t>transfiguracja gwiazda-trójkąt.</a:t>
            </a:r>
            <a:endParaRPr lang="pl-PL" sz="3600" dirty="0"/>
          </a:p>
          <a:p>
            <a:r>
              <a:rPr lang="pl-PL" sz="3600" dirty="0"/>
              <a:t>Metody analizy obwodów liniowych</a:t>
            </a:r>
          </a:p>
          <a:p>
            <a:pPr lvl="1"/>
            <a:r>
              <a:rPr lang="pl-PL" sz="3200" dirty="0"/>
              <a:t>prawa Kirchhoffa,</a:t>
            </a:r>
          </a:p>
          <a:p>
            <a:pPr lvl="1"/>
            <a:r>
              <a:rPr lang="pl-PL" sz="3200" dirty="0"/>
              <a:t>prądów oczkowych – „Oczkowa”,</a:t>
            </a:r>
          </a:p>
          <a:p>
            <a:pPr lvl="1"/>
            <a:r>
              <a:rPr lang="pl-PL" sz="3200" dirty="0"/>
              <a:t>potencjałów węzłowych – „Węzłowa”.</a:t>
            </a:r>
          </a:p>
        </p:txBody>
      </p:sp>
    </p:spTree>
    <p:extLst>
      <p:ext uri="{BB962C8B-B14F-4D97-AF65-F5344CB8AC3E}">
        <p14:creationId xmlns:p14="http://schemas.microsoft.com/office/powerpoint/2010/main" val="347921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1DB85E-5724-B299-7758-EC61F211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8F1838-1D38-E710-E656-C640820A5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10" y="1825625"/>
            <a:ext cx="5660843" cy="4351338"/>
          </a:xfrm>
        </p:spPr>
        <p:txBody>
          <a:bodyPr/>
          <a:lstStyle/>
          <a:p>
            <a:r>
              <a:rPr lang="pl-PL" dirty="0"/>
              <a:t>Wyznaczyć rozpływ prądów w obwodzie metodą równań Kirchhoffa.</a:t>
            </a:r>
          </a:p>
          <a:p>
            <a:r>
              <a:rPr lang="pl-PL" dirty="0"/>
              <a:t>Dane:</a:t>
            </a:r>
          </a:p>
          <a:p>
            <a:pPr lvl="1"/>
            <a:r>
              <a:rPr lang="pl-PL" dirty="0"/>
              <a:t>R</a:t>
            </a:r>
            <a:r>
              <a:rPr lang="pl-PL" baseline="-25000" dirty="0"/>
              <a:t>1</a:t>
            </a:r>
            <a:r>
              <a:rPr lang="pl-PL" dirty="0"/>
              <a:t>=R</a:t>
            </a:r>
            <a:r>
              <a:rPr lang="pl-PL" baseline="-25000" dirty="0"/>
              <a:t>3</a:t>
            </a:r>
            <a:r>
              <a:rPr lang="pl-PL" dirty="0"/>
              <a:t>=20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𝛺</a:t>
            </a:r>
            <a:endParaRPr lang="pl-PL" dirty="0"/>
          </a:p>
          <a:p>
            <a:pPr lvl="1"/>
            <a:r>
              <a:rPr lang="pl-PL" dirty="0"/>
              <a:t>R</a:t>
            </a:r>
            <a:r>
              <a:rPr lang="pl-PL" baseline="-25000" dirty="0"/>
              <a:t>2</a:t>
            </a:r>
            <a:r>
              <a:rPr lang="pl-PL" dirty="0"/>
              <a:t>=R</a:t>
            </a:r>
            <a:r>
              <a:rPr lang="pl-PL" baseline="-25000" dirty="0"/>
              <a:t>4</a:t>
            </a:r>
            <a:r>
              <a:rPr lang="pl-PL" dirty="0"/>
              <a:t>=40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𝛺</a:t>
            </a:r>
            <a:endParaRPr lang="pl-PL" dirty="0"/>
          </a:p>
          <a:p>
            <a:pPr lvl="1"/>
            <a:r>
              <a:rPr lang="pl-PL" dirty="0"/>
              <a:t>E</a:t>
            </a:r>
            <a:r>
              <a:rPr lang="pl-PL" baseline="-25000" dirty="0"/>
              <a:t>1</a:t>
            </a:r>
            <a:r>
              <a:rPr lang="pl-PL" dirty="0"/>
              <a:t>=40V</a:t>
            </a:r>
          </a:p>
          <a:p>
            <a:pPr lvl="1"/>
            <a:r>
              <a:rPr lang="pl-PL" dirty="0"/>
              <a:t>E</a:t>
            </a:r>
            <a:r>
              <a:rPr lang="pl-PL" baseline="-25000" dirty="0"/>
              <a:t>2</a:t>
            </a:r>
            <a:r>
              <a:rPr lang="pl-PL" dirty="0"/>
              <a:t>=20V</a:t>
            </a:r>
          </a:p>
          <a:p>
            <a:pPr lvl="1"/>
            <a:r>
              <a:rPr lang="pl-PL" dirty="0"/>
              <a:t>I</a:t>
            </a:r>
            <a:r>
              <a:rPr lang="pl-PL" baseline="-25000" dirty="0"/>
              <a:t>z1</a:t>
            </a:r>
            <a:r>
              <a:rPr lang="pl-PL" dirty="0"/>
              <a:t>=2A</a:t>
            </a:r>
          </a:p>
          <a:p>
            <a:pPr lvl="1"/>
            <a:r>
              <a:rPr lang="pl-PL" dirty="0"/>
              <a:t>I</a:t>
            </a:r>
            <a:r>
              <a:rPr lang="pl-PL" baseline="-25000" dirty="0"/>
              <a:t>z2</a:t>
            </a:r>
            <a:r>
              <a:rPr lang="pl-PL" dirty="0"/>
              <a:t>=1A</a:t>
            </a:r>
          </a:p>
          <a:p>
            <a:endParaRPr lang="pl-PL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836AC51-CA30-0EE5-4BF8-EE878CA61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3089"/>
            <a:ext cx="646747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179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9B230-06D0-D01C-38B7-5CA249150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A78A1-1D80-C1F5-5ABE-92624621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C31A37-722B-4696-44C7-A352560B2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10" y="1825625"/>
            <a:ext cx="5660843" cy="4351338"/>
          </a:xfrm>
        </p:spPr>
        <p:txBody>
          <a:bodyPr/>
          <a:lstStyle/>
          <a:p>
            <a:r>
              <a:rPr lang="pl-PL" dirty="0"/>
              <a:t>Wyznaczyć rozpływ prądów w obwodzie metodą równań Kirchhoffa.</a:t>
            </a:r>
          </a:p>
          <a:p>
            <a:r>
              <a:rPr lang="pl-PL" dirty="0"/>
              <a:t>Dane:</a:t>
            </a:r>
          </a:p>
          <a:p>
            <a:pPr lvl="1"/>
            <a:r>
              <a:rPr lang="pl-PL" dirty="0"/>
              <a:t>R</a:t>
            </a:r>
            <a:r>
              <a:rPr lang="pl-PL" baseline="-25000" dirty="0"/>
              <a:t>1</a:t>
            </a:r>
            <a:r>
              <a:rPr lang="pl-PL" dirty="0"/>
              <a:t>=R</a:t>
            </a:r>
            <a:r>
              <a:rPr lang="pl-PL" baseline="-25000" dirty="0"/>
              <a:t>3</a:t>
            </a:r>
            <a:r>
              <a:rPr lang="pl-PL" dirty="0"/>
              <a:t>=20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𝛺</a:t>
            </a:r>
            <a:endParaRPr lang="pl-PL" dirty="0"/>
          </a:p>
          <a:p>
            <a:pPr lvl="1"/>
            <a:r>
              <a:rPr lang="pl-PL" dirty="0"/>
              <a:t>R</a:t>
            </a:r>
            <a:r>
              <a:rPr lang="pl-PL" baseline="-25000" dirty="0"/>
              <a:t>2</a:t>
            </a:r>
            <a:r>
              <a:rPr lang="pl-PL" dirty="0"/>
              <a:t>=R</a:t>
            </a:r>
            <a:r>
              <a:rPr lang="pl-PL" baseline="-25000" dirty="0"/>
              <a:t>4</a:t>
            </a:r>
            <a:r>
              <a:rPr lang="pl-PL" dirty="0"/>
              <a:t>=40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𝛺</a:t>
            </a:r>
            <a:endParaRPr lang="pl-PL" dirty="0"/>
          </a:p>
          <a:p>
            <a:pPr lvl="1"/>
            <a:r>
              <a:rPr lang="pl-PL" dirty="0"/>
              <a:t>E</a:t>
            </a:r>
            <a:r>
              <a:rPr lang="pl-PL" baseline="-25000" dirty="0"/>
              <a:t>1</a:t>
            </a:r>
            <a:r>
              <a:rPr lang="pl-PL" dirty="0"/>
              <a:t>=40V</a:t>
            </a:r>
          </a:p>
          <a:p>
            <a:pPr lvl="1"/>
            <a:r>
              <a:rPr lang="pl-PL" dirty="0"/>
              <a:t>E</a:t>
            </a:r>
            <a:r>
              <a:rPr lang="pl-PL" baseline="-25000" dirty="0"/>
              <a:t>2</a:t>
            </a:r>
            <a:r>
              <a:rPr lang="pl-PL" dirty="0"/>
              <a:t>=20V</a:t>
            </a:r>
          </a:p>
          <a:p>
            <a:pPr lvl="1"/>
            <a:r>
              <a:rPr lang="pl-PL" dirty="0"/>
              <a:t>I</a:t>
            </a:r>
            <a:r>
              <a:rPr lang="pl-PL" baseline="-25000" dirty="0"/>
              <a:t>z1</a:t>
            </a:r>
            <a:r>
              <a:rPr lang="pl-PL" dirty="0"/>
              <a:t>=2A</a:t>
            </a:r>
          </a:p>
          <a:p>
            <a:pPr lvl="1"/>
            <a:r>
              <a:rPr lang="pl-PL" dirty="0"/>
              <a:t>I</a:t>
            </a:r>
            <a:r>
              <a:rPr lang="pl-PL" baseline="-25000" dirty="0"/>
              <a:t>z2</a:t>
            </a:r>
            <a:r>
              <a:rPr lang="pl-PL" dirty="0"/>
              <a:t>=1A</a:t>
            </a:r>
          </a:p>
          <a:p>
            <a:endParaRPr lang="pl-PL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0642548-6342-8380-E31C-7405E58CF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3089"/>
            <a:ext cx="646747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5A1A6DB3-6BB4-E15D-C392-E3600D12E202}"/>
                  </a:ext>
                </a:extLst>
              </p:cNvPr>
              <p:cNvSpPr txBox="1"/>
              <p:nvPr/>
            </p:nvSpPr>
            <p:spPr>
              <a:xfrm>
                <a:off x="3252355" y="4178322"/>
                <a:ext cx="8708735" cy="2154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l-PL" sz="2800" b="0" dirty="0"/>
                  <a:t>Oczko 1		</a:t>
                </a:r>
                <a:r>
                  <a:rPr lang="pl-PL" sz="2800" b="0" dirty="0">
                    <a:sym typeface="Wingdings" panose="05000000000000000000" pitchFamily="2" charset="2"/>
                  </a:rPr>
                  <a:t></a:t>
                </a:r>
                <a:r>
                  <a:rPr lang="pl-PL" sz="2800" b="0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l-PL" sz="2800" dirty="0"/>
                  <a:t>Oczko 2		</a:t>
                </a:r>
                <a:r>
                  <a:rPr lang="pl-PL" sz="2800" dirty="0">
                    <a:sym typeface="Wingdings" panose="05000000000000000000" pitchFamily="2" charset="2"/>
                  </a:rPr>
                  <a:t>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l-P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l-PL" sz="2800" b="0" dirty="0"/>
                  <a:t>Węzeł A		</a:t>
                </a:r>
                <a:r>
                  <a:rPr lang="pl-PL" sz="2800" b="0" dirty="0">
                    <a:sym typeface="Wingdings" panose="05000000000000000000" pitchFamily="2" charset="2"/>
                  </a:rPr>
                  <a:t>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l-PL" sz="2800" dirty="0"/>
                  <a:t>Wę</a:t>
                </a:r>
                <a:r>
                  <a:rPr lang="pl-PL" sz="2800" b="0" dirty="0"/>
                  <a:t>zeł B		</a:t>
                </a:r>
                <a:r>
                  <a:rPr lang="pl-PL" sz="2800" b="0" dirty="0">
                    <a:sym typeface="Wingdings" panose="05000000000000000000" pitchFamily="2" charset="2"/>
                  </a:rPr>
                  <a:t>	</a:t>
                </a:r>
                <a14:m>
                  <m:oMath xmlns:m="http://schemas.openxmlformats.org/officeDocument/2006/math"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l-PL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l-PL" sz="2800" dirty="0"/>
                  <a:t>Węzeł C/D	</a:t>
                </a:r>
                <a:r>
                  <a:rPr lang="pl-PL" sz="2800" dirty="0">
                    <a:sym typeface="Wingdings" panose="05000000000000000000" pitchFamily="2" charset="2"/>
                  </a:rPr>
                  <a:t>	</a:t>
                </a:r>
                <a14:m>
                  <m:oMath xmlns:m="http://schemas.openxmlformats.org/officeDocument/2006/math"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l-PL" sz="2800" b="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5A1A6DB3-6BB4-E15D-C392-E3600D12E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355" y="4178322"/>
                <a:ext cx="8708735" cy="2154436"/>
              </a:xfrm>
              <a:prstGeom prst="rect">
                <a:avLst/>
              </a:prstGeom>
              <a:blipFill>
                <a:blip r:embed="rId3"/>
                <a:stretch>
                  <a:fillRect l="-2311" t="-5932" b="-904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C362C994-D37F-6425-78B2-7CBE52F861A2}"/>
              </a:ext>
            </a:extLst>
          </p:cNvPr>
          <p:cNvCxnSpPr/>
          <p:nvPr/>
        </p:nvCxnSpPr>
        <p:spPr>
          <a:xfrm>
            <a:off x="4554071" y="6104965"/>
            <a:ext cx="63828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47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AF52C-C7AA-27CE-5663-D18205E95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D1EF93-2DE3-D393-59B5-C4E701DC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29A2F709-0157-2AD3-3300-16D1DE50B91C}"/>
                  </a:ext>
                </a:extLst>
              </p:cNvPr>
              <p:cNvSpPr txBox="1"/>
              <p:nvPr/>
            </p:nvSpPr>
            <p:spPr>
              <a:xfrm>
                <a:off x="242046" y="1430712"/>
                <a:ext cx="5746377" cy="2219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29A2F709-0157-2AD3-3300-16D1DE50B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" y="1430712"/>
                <a:ext cx="5746377" cy="2219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DB2CDEA3-C3CB-96F8-D30B-6AF050E246BF}"/>
              </a:ext>
            </a:extLst>
          </p:cNvPr>
          <p:cNvCxnSpPr/>
          <p:nvPr/>
        </p:nvCxnSpPr>
        <p:spPr>
          <a:xfrm>
            <a:off x="838200" y="4760259"/>
            <a:ext cx="1555376" cy="6902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F81967E9-6CE4-FA83-AFEA-50A1C1C75E6D}"/>
              </a:ext>
            </a:extLst>
          </p:cNvPr>
          <p:cNvCxnSpPr>
            <a:cxnSpLocks/>
          </p:cNvCxnSpPr>
          <p:nvPr/>
        </p:nvCxnSpPr>
        <p:spPr>
          <a:xfrm>
            <a:off x="855616" y="4724906"/>
            <a:ext cx="9651019" cy="14518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3CB61444-70A0-B6C5-8386-39F18143A732}"/>
              </a:ext>
            </a:extLst>
          </p:cNvPr>
          <p:cNvCxnSpPr>
            <a:cxnSpLocks/>
          </p:cNvCxnSpPr>
          <p:nvPr/>
        </p:nvCxnSpPr>
        <p:spPr>
          <a:xfrm flipV="1">
            <a:off x="838200" y="4589929"/>
            <a:ext cx="7973291" cy="90991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70EDD476-064D-4469-9C69-BEF24478975A}"/>
              </a:ext>
            </a:extLst>
          </p:cNvPr>
          <p:cNvCxnSpPr>
            <a:cxnSpLocks/>
          </p:cNvCxnSpPr>
          <p:nvPr/>
        </p:nvCxnSpPr>
        <p:spPr>
          <a:xfrm flipV="1">
            <a:off x="528918" y="4589929"/>
            <a:ext cx="9806573" cy="17079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EEC422C3-3676-9FAD-E6BD-1490B340C8FE}"/>
              </a:ext>
            </a:extLst>
          </p:cNvPr>
          <p:cNvCxnSpPr>
            <a:cxnSpLocks/>
          </p:cNvCxnSpPr>
          <p:nvPr/>
        </p:nvCxnSpPr>
        <p:spPr>
          <a:xfrm>
            <a:off x="838200" y="5749664"/>
            <a:ext cx="2433918" cy="56204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A3D97FEB-655A-9CF0-91EE-096430ACE17E}"/>
                  </a:ext>
                </a:extLst>
              </p:cNvPr>
              <p:cNvSpPr txBox="1"/>
              <p:nvPr/>
            </p:nvSpPr>
            <p:spPr>
              <a:xfrm>
                <a:off x="412376" y="4109476"/>
                <a:ext cx="3273845" cy="1127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A3D97FEB-655A-9CF0-91EE-096430ACE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76" y="4109476"/>
                <a:ext cx="3273845" cy="11278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DA4895F7-C3E5-0864-90B1-BEB783C17F93}"/>
                  </a:ext>
                </a:extLst>
              </p:cNvPr>
              <p:cNvSpPr txBox="1"/>
              <p:nvPr/>
            </p:nvSpPr>
            <p:spPr>
              <a:xfrm>
                <a:off x="4966447" y="4109476"/>
                <a:ext cx="5382243" cy="1127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DA4895F7-C3E5-0864-90B1-BEB783C17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447" y="4109476"/>
                <a:ext cx="5382243" cy="1127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3CD42B6A-2FDE-C013-F386-66C2CDAC5E1E}"/>
                  </a:ext>
                </a:extLst>
              </p:cNvPr>
              <p:cNvSpPr txBox="1"/>
              <p:nvPr/>
            </p:nvSpPr>
            <p:spPr>
              <a:xfrm>
                <a:off x="242046" y="5237285"/>
                <a:ext cx="383406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3CD42B6A-2FDE-C013-F386-66C2CDAC5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" y="5237285"/>
                <a:ext cx="383406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96956A92-F8B0-2CFD-5F03-77AE539DFEED}"/>
                  </a:ext>
                </a:extLst>
              </p:cNvPr>
              <p:cNvSpPr txBox="1"/>
              <p:nvPr/>
            </p:nvSpPr>
            <p:spPr>
              <a:xfrm>
                <a:off x="177882" y="6065452"/>
                <a:ext cx="1167345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l-PL" sz="3600" b="0" i="1" baseline="-250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96956A92-F8B0-2CFD-5F03-77AE539DF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82" y="6065452"/>
                <a:ext cx="1167345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7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C0393-A8C2-9F5F-DA4B-8FEFD2E94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5F71D9-3805-6666-F63F-E74AEE7C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72" y="124591"/>
            <a:ext cx="10515600" cy="1325563"/>
          </a:xfrm>
        </p:spPr>
        <p:txBody>
          <a:bodyPr/>
          <a:lstStyle/>
          <a:p>
            <a:r>
              <a:rPr lang="pl-PL" dirty="0"/>
              <a:t>Przykład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1493D170-1722-0598-5605-89E581B3F243}"/>
                  </a:ext>
                </a:extLst>
              </p:cNvPr>
              <p:cNvSpPr txBox="1"/>
              <p:nvPr/>
            </p:nvSpPr>
            <p:spPr>
              <a:xfrm>
                <a:off x="4138973" y="815438"/>
                <a:ext cx="8053027" cy="30308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3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l-PL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l-PL" sz="3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l-PL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6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pl-PL" sz="3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l-PL" sz="3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l-PL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l-PL" sz="3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l-PL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6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pl-PL" sz="3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l-PL" sz="3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1493D170-1722-0598-5605-89E581B3F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973" y="815438"/>
                <a:ext cx="8053027" cy="30308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45624BF9-30B0-98DF-33EF-CD9F28BA8F89}"/>
                  </a:ext>
                </a:extLst>
              </p:cNvPr>
              <p:cNvSpPr txBox="1"/>
              <p:nvPr/>
            </p:nvSpPr>
            <p:spPr>
              <a:xfrm>
                <a:off x="237972" y="2865095"/>
                <a:ext cx="2929199" cy="1127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45624BF9-30B0-98DF-33EF-CD9F28BA8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72" y="2865095"/>
                <a:ext cx="2929199" cy="1127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2CB92BAA-0724-36C3-4A88-D0F8204A6B89}"/>
                  </a:ext>
                </a:extLst>
              </p:cNvPr>
              <p:cNvSpPr txBox="1"/>
              <p:nvPr/>
            </p:nvSpPr>
            <p:spPr>
              <a:xfrm>
                <a:off x="5858" y="4086217"/>
                <a:ext cx="5746378" cy="1220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2CB92BAA-0724-36C3-4A88-D0F8204A6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" y="4086217"/>
                <a:ext cx="5746378" cy="1220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3CA46760-2E38-DC8C-98A8-4395A39A1868}"/>
                  </a:ext>
                </a:extLst>
              </p:cNvPr>
              <p:cNvSpPr txBox="1"/>
              <p:nvPr/>
            </p:nvSpPr>
            <p:spPr>
              <a:xfrm>
                <a:off x="123952" y="5417198"/>
                <a:ext cx="5510190" cy="1220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l-PL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3CA46760-2E38-DC8C-98A8-4395A39A1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52" y="5417198"/>
                <a:ext cx="5510190" cy="1220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3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E3EDB-082B-BD02-6F69-E2E6469A3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767E1B-A8F9-6314-5E5C-3321AD98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D72B97E4-3B0D-5C0E-ADB2-428E314BAC04}"/>
                  </a:ext>
                </a:extLst>
              </p:cNvPr>
              <p:cNvSpPr txBox="1"/>
              <p:nvPr/>
            </p:nvSpPr>
            <p:spPr>
              <a:xfrm>
                <a:off x="186041" y="1399912"/>
                <a:ext cx="11376769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l-PL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l-PL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l-PL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pl-PL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l-PL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l-PL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l-PL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l-PL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pl-PL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l-PL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D72B97E4-3B0D-5C0E-ADB2-428E314BA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1" y="1399912"/>
                <a:ext cx="11376769" cy="968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ABA7CFF1-1043-84C5-250D-163C0E7E6D1A}"/>
                  </a:ext>
                </a:extLst>
              </p:cNvPr>
              <p:cNvSpPr txBox="1"/>
              <p:nvPr/>
            </p:nvSpPr>
            <p:spPr>
              <a:xfrm>
                <a:off x="0" y="2504210"/>
                <a:ext cx="8821882" cy="41416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000" i="1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−20+40</m:t>
                          </m:r>
                          <m:f>
                            <m:f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40+20</m:t>
                              </m:r>
                            </m:num>
                            <m:den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  <m:r>
                            <a:rPr lang="pl-P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∙1+40∙2</m:t>
                          </m:r>
                        </m:num>
                        <m:den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40+</m:t>
                          </m:r>
                          <m:f>
                            <m:f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+40+20+</m:t>
                          </m:r>
                          <m:f>
                            <m:f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∙40</m:t>
                              </m:r>
                            </m:num>
                            <m:den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den>
                      </m:f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000" i="1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−20+40</m:t>
                          </m:r>
                          <m:r>
                            <a:rPr lang="pl-P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∙3−20+80</m:t>
                          </m:r>
                        </m:num>
                        <m:den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40+40+40+20+80</m:t>
                          </m:r>
                        </m:den>
                      </m:f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220</m:t>
                          </m:r>
                        </m:den>
                      </m:f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ABA7CFF1-1043-84C5-250D-163C0E7E6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04210"/>
                <a:ext cx="8821882" cy="41416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9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F7FEF-2EE0-5206-91EA-77E953F43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DB2B8B-2D21-3EB3-7E26-1A756236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B2CDA742-63BC-BDD0-8E4D-78D95EE2A99B}"/>
                  </a:ext>
                </a:extLst>
              </p:cNvPr>
              <p:cNvSpPr txBox="1"/>
              <p:nvPr/>
            </p:nvSpPr>
            <p:spPr>
              <a:xfrm>
                <a:off x="207991" y="2388501"/>
                <a:ext cx="10241778" cy="1486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−40+40</m:t>
                          </m:r>
                          <m:r>
                            <a:rPr lang="pl-PL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220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B2CDA742-63BC-BDD0-8E4D-78D95EE2A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1" y="2388501"/>
                <a:ext cx="10241778" cy="14866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CF75BDBF-C0AE-0C30-D503-543C8FD36B14}"/>
                  </a:ext>
                </a:extLst>
              </p:cNvPr>
              <p:cNvSpPr txBox="1"/>
              <p:nvPr/>
            </p:nvSpPr>
            <p:spPr>
              <a:xfrm>
                <a:off x="142008" y="5440851"/>
                <a:ext cx="9920918" cy="112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CF75BDBF-C0AE-0C30-D503-543C8FD36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8" y="5440851"/>
                <a:ext cx="9920918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C3AE8D8B-9116-CC3C-B448-3049178E7D32}"/>
                  </a:ext>
                </a:extLst>
              </p:cNvPr>
              <p:cNvSpPr txBox="1"/>
              <p:nvPr/>
            </p:nvSpPr>
            <p:spPr>
              <a:xfrm>
                <a:off x="47953" y="4092481"/>
                <a:ext cx="10109027" cy="112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C3AE8D8B-9116-CC3C-B448-3049178E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3" y="4092481"/>
                <a:ext cx="10109027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F2E19318-DFB7-08BB-7754-185315D91B22}"/>
                  </a:ext>
                </a:extLst>
              </p:cNvPr>
              <p:cNvSpPr txBox="1"/>
              <p:nvPr/>
            </p:nvSpPr>
            <p:spPr>
              <a:xfrm>
                <a:off x="207991" y="1514611"/>
                <a:ext cx="1941044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F2E19318-DFB7-08BB-7754-185315D91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1" y="1514611"/>
                <a:ext cx="1941044" cy="1033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29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2BEF-B3EE-5057-B2D3-DD1452414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2F1858-E32F-1AFE-5B55-676A3CFF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8" y="365125"/>
            <a:ext cx="11031682" cy="1325563"/>
          </a:xfrm>
        </p:spPr>
        <p:txBody>
          <a:bodyPr/>
          <a:lstStyle/>
          <a:p>
            <a:r>
              <a:rPr lang="pl-PL" dirty="0"/>
              <a:t>Przykład 2 – Metoda wyznaczników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DA5C3931-7094-56E2-3AD1-009DAB26D86F}"/>
                  </a:ext>
                </a:extLst>
              </p:cNvPr>
              <p:cNvSpPr txBox="1"/>
              <p:nvPr/>
            </p:nvSpPr>
            <p:spPr>
              <a:xfrm>
                <a:off x="242046" y="1430712"/>
                <a:ext cx="6304227" cy="2080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DA5C3931-7094-56E2-3AD1-009DAB26D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" y="1430712"/>
                <a:ext cx="6304227" cy="20808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72FB3B-5D38-0C46-5006-8D646B6DE1F0}"/>
                  </a:ext>
                </a:extLst>
              </p:cNvPr>
              <p:cNvSpPr txBox="1"/>
              <p:nvPr/>
            </p:nvSpPr>
            <p:spPr>
              <a:xfrm>
                <a:off x="242046" y="4600656"/>
                <a:ext cx="6106415" cy="2080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+0+0=</m:t>
                                </m:r>
                                <m:r>
                                  <a:rPr lang="pl-PL" sz="30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40                           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0+40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20+40=20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0+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30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0+0+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>
                                  <a:rPr lang="pl-PL" sz="30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72FB3B-5D38-0C46-5006-8D646B6DE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" y="4600656"/>
                <a:ext cx="6106415" cy="2080891"/>
              </a:xfrm>
              <a:prstGeom prst="rect">
                <a:avLst/>
              </a:prstGeom>
              <a:blipFill>
                <a:blip r:embed="rId3"/>
                <a:stretch>
                  <a:fillRect r="-1418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65D84C75-1F3C-34C3-3FA0-F7BBEB9A719A}"/>
                  </a:ext>
                </a:extLst>
              </p:cNvPr>
              <p:cNvSpPr txBox="1"/>
              <p:nvPr/>
            </p:nvSpPr>
            <p:spPr>
              <a:xfrm>
                <a:off x="5434581" y="2692828"/>
                <a:ext cx="6515373" cy="1884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65D84C75-1F3C-34C3-3FA0-F7BBEB9A7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81" y="2692828"/>
                <a:ext cx="6515373" cy="18843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9C63F-B194-C956-779A-0E25A3BF7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790B47-CD72-2C85-A8C7-DF91B4D9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31682" cy="1325563"/>
          </a:xfrm>
        </p:spPr>
        <p:txBody>
          <a:bodyPr/>
          <a:lstStyle/>
          <a:p>
            <a:r>
              <a:rPr lang="pl-PL" dirty="0"/>
              <a:t>Metoda wyznaczników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BFA7F09B-4F0F-EC7E-2928-8800CE19C4C3}"/>
                  </a:ext>
                </a:extLst>
              </p:cNvPr>
              <p:cNvSpPr txBox="1"/>
              <p:nvPr/>
            </p:nvSpPr>
            <p:spPr>
              <a:xfrm>
                <a:off x="329609" y="1458423"/>
                <a:ext cx="11313042" cy="4896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sz="3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l-PL" sz="3000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l-PL" sz="30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begChr m:val="|"/>
                        <m:endChr m:val="|"/>
                        <m:ctrlPr>
                          <a:rPr lang="pl-PL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pl-PL" sz="3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pl-PL" sz="3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l-PL" sz="3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l-PL" sz="3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l-PL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l-PL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pl-PL" sz="3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l-PL" sz="30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BFA7F09B-4F0F-EC7E-2928-8800CE19C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09" y="1458423"/>
                <a:ext cx="11313042" cy="4896277"/>
              </a:xfrm>
              <a:prstGeom prst="rect">
                <a:avLst/>
              </a:prstGeom>
              <a:blipFill>
                <a:blip r:embed="rId2"/>
                <a:stretch>
                  <a:fillRect l="-20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42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6222-E196-E243-5E0F-775F017BE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21A188F-812B-2CFB-C912-630C41FEB925}"/>
              </a:ext>
            </a:extLst>
          </p:cNvPr>
          <p:cNvSpPr/>
          <p:nvPr/>
        </p:nvSpPr>
        <p:spPr>
          <a:xfrm>
            <a:off x="7720445" y="2763981"/>
            <a:ext cx="1298864" cy="997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63D792F-CCF0-47F4-3404-8AE30AEC8AB2}"/>
              </a:ext>
            </a:extLst>
          </p:cNvPr>
          <p:cNvSpPr/>
          <p:nvPr/>
        </p:nvSpPr>
        <p:spPr>
          <a:xfrm>
            <a:off x="7048502" y="2763981"/>
            <a:ext cx="536862" cy="9975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860FCD4-4F38-33D2-1DAD-EF2C061C10F2}"/>
              </a:ext>
            </a:extLst>
          </p:cNvPr>
          <p:cNvSpPr/>
          <p:nvPr/>
        </p:nvSpPr>
        <p:spPr>
          <a:xfrm>
            <a:off x="7048502" y="2182090"/>
            <a:ext cx="536862" cy="5818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062A972-3538-F957-BEEF-A4272E3CBF2D}"/>
              </a:ext>
            </a:extLst>
          </p:cNvPr>
          <p:cNvSpPr/>
          <p:nvPr/>
        </p:nvSpPr>
        <p:spPr>
          <a:xfrm>
            <a:off x="3023755" y="2524990"/>
            <a:ext cx="2119745" cy="14443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83DB5B5-61E1-4E60-B8A0-83A511FD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31682" cy="1325563"/>
          </a:xfrm>
        </p:spPr>
        <p:txBody>
          <a:bodyPr/>
          <a:lstStyle/>
          <a:p>
            <a:r>
              <a:rPr lang="pl-PL" dirty="0"/>
              <a:t>Metoda wyznaczników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0BF62168-10F2-EC64-31E6-ACD152B28658}"/>
                  </a:ext>
                </a:extLst>
              </p:cNvPr>
              <p:cNvSpPr txBox="1"/>
              <p:nvPr/>
            </p:nvSpPr>
            <p:spPr>
              <a:xfrm>
                <a:off x="329609" y="1998749"/>
                <a:ext cx="11313042" cy="28644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3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pl-PL" sz="3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l-PL" sz="30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begChr m:val="|"/>
                        <m:endChr m:val="|"/>
                        <m:ctrlPr>
                          <a:rPr lang="pl-PL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pl-PL" sz="3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l-PL" sz="3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pl-PL" sz="3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sz="3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l-PL" sz="30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begChr m:val="|"/>
                        <m:endChr m:val="|"/>
                        <m:ctrlPr>
                          <a:rPr lang="pl-PL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l-PL" sz="3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pl-PL" sz="3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pl-PL" sz="3000" b="0" i="1" smtClean="0">
                        <a:latin typeface="Cambria Math" panose="02040503050406030204" pitchFamily="18" charset="0"/>
                      </a:rPr>
                      <m:t>=…=</m:t>
                    </m:r>
                  </m:oMath>
                </a14:m>
                <a:endParaRPr lang="pl-PL" sz="3000" b="0" dirty="0"/>
              </a:p>
              <a:p>
                <a:endParaRPr lang="pl-PL" sz="3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l-PL" sz="3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pl-PL" sz="3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sz="3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pl-PL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l-PL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pl-PL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pl-PL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l-PL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pl-PL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pl-PL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pl-PL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l-PL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pl-PL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bSup>
                  </m:oMath>
                </a14:m>
                <a:endParaRPr lang="pl-PL" sz="30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0BF62168-10F2-EC64-31E6-ACD152B28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09" y="1998749"/>
                <a:ext cx="11313042" cy="2864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3C59B-5621-1F1C-3937-CBB96574B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8F26B8-24A0-3B48-7644-D3872D7C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31682" cy="1325563"/>
          </a:xfrm>
        </p:spPr>
        <p:txBody>
          <a:bodyPr/>
          <a:lstStyle/>
          <a:p>
            <a:r>
              <a:rPr lang="pl-PL" dirty="0"/>
              <a:t>Metoda wyznaczników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5740C0BA-D5BC-ED78-E31A-C58C477A54C0}"/>
                  </a:ext>
                </a:extLst>
              </p:cNvPr>
              <p:cNvSpPr txBox="1"/>
              <p:nvPr/>
            </p:nvSpPr>
            <p:spPr>
              <a:xfrm>
                <a:off x="8395535" y="132860"/>
                <a:ext cx="3671774" cy="1059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5740C0BA-D5BC-ED78-E31A-C58C477A5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535" y="132860"/>
                <a:ext cx="3671774" cy="10598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3D14C0AD-3EA0-5538-FEAA-E43C04CA96E1}"/>
                  </a:ext>
                </a:extLst>
              </p:cNvPr>
              <p:cNvSpPr txBox="1"/>
              <p:nvPr/>
            </p:nvSpPr>
            <p:spPr>
              <a:xfrm>
                <a:off x="242046" y="1458423"/>
                <a:ext cx="11825263" cy="5102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sz="3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pl-PL" sz="3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sz="3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3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pl-PL" sz="3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−1(−2)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sz="3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30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pl-PL" sz="30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∙40</m:t>
                      </m:r>
                      <m:r>
                        <a:rPr lang="pl-PL" sz="30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l-PL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3D14C0AD-3EA0-5538-FEAA-E43C04CA9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" y="1458423"/>
                <a:ext cx="11825263" cy="5102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6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E9D0D-7D09-D2AA-C4E7-28A71E068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9D471-F3FB-8CC8-9BA6-C343E95C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superpozycji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5DF1F4-31D4-8E85-7DBA-02B5800A1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8" y="1391515"/>
            <a:ext cx="11813309" cy="4824557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Układ rozgałęziony z wieloma źródłami (prądowymi i napięciowymi) rozpatruje się jako serię układów z pojedynczym źródłem (prądowym lub napięciowym).</a:t>
            </a:r>
          </a:p>
          <a:p>
            <a:r>
              <a:rPr lang="pl-PL" sz="3200" dirty="0"/>
              <a:t>Wartości prądów w obwodzie oblicza się jako sumę algebraiczną wartości prądów obliczonych przy wymuszeniach od poszczególnych źródeł</a:t>
            </a:r>
          </a:p>
          <a:p>
            <a:r>
              <a:rPr lang="pl-PL" sz="3200" dirty="0"/>
              <a:t>Nieuwzględniane w danym kroku obliczeniowym pozostałych źródeł:</a:t>
            </a:r>
          </a:p>
          <a:p>
            <a:pPr lvl="1"/>
            <a:r>
              <a:rPr lang="pl-PL" sz="2800" dirty="0"/>
              <a:t>prądowe stanowią przerwę w gałęzi,</a:t>
            </a:r>
          </a:p>
          <a:p>
            <a:pPr lvl="1"/>
            <a:r>
              <a:rPr lang="pl-PL" sz="2800" dirty="0"/>
              <a:t>napięciowe stanowią zwarcie w gałęzi.</a:t>
            </a:r>
          </a:p>
        </p:txBody>
      </p:sp>
    </p:spTree>
    <p:extLst>
      <p:ext uri="{BB962C8B-B14F-4D97-AF65-F5344CB8AC3E}">
        <p14:creationId xmlns:p14="http://schemas.microsoft.com/office/powerpoint/2010/main" val="1046253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2749D-A9C1-BD6A-8554-378FCF879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09354B-3E34-CD55-BE7B-83B0A5ED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31682" cy="1325563"/>
          </a:xfrm>
        </p:spPr>
        <p:txBody>
          <a:bodyPr/>
          <a:lstStyle/>
          <a:p>
            <a:r>
              <a:rPr lang="pl-PL" dirty="0"/>
              <a:t>Metoda wyznaczników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B8DD65BC-FF5A-F8A1-17E9-1F24FF836569}"/>
                  </a:ext>
                </a:extLst>
              </p:cNvPr>
              <p:cNvSpPr txBox="1"/>
              <p:nvPr/>
            </p:nvSpPr>
            <p:spPr>
              <a:xfrm>
                <a:off x="8395535" y="132860"/>
                <a:ext cx="3671774" cy="1059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B8DD65BC-FF5A-F8A1-17E9-1F24FF836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535" y="132860"/>
                <a:ext cx="3671774" cy="10598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6E0C0C31-31BC-1E7C-2AA7-E09CA8FEDC1D}"/>
                  </a:ext>
                </a:extLst>
              </p:cNvPr>
              <p:cNvSpPr txBox="1"/>
              <p:nvPr/>
            </p:nvSpPr>
            <p:spPr>
              <a:xfrm>
                <a:off x="0" y="1458423"/>
                <a:ext cx="12205008" cy="56909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=800</m:t>
                      </m:r>
                      <m:r>
                        <a:rPr lang="pl-PL" sz="30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=800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1−3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sz="3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pl-PL" sz="30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−1.5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3000" i="1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pl-PL" sz="30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−1.5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l-PL" sz="3000" i="1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pl-PL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1.5</m:t>
                      </m:r>
                      <m:r>
                        <a:rPr lang="pl-PL" sz="30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l-PL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−1.5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sz="3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1200</m:t>
                      </m:r>
                      <m:r>
                        <a:rPr lang="pl-PL" sz="30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f>
                                  <m:fPr>
                                    <m:ctrlP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pl-PL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−1200</m:t>
                      </m:r>
                      <m:r>
                        <a:rPr lang="pl-PL" sz="30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f>
                                  <m:f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pl-PL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−120</m:t>
                      </m:r>
                      <m:r>
                        <a:rPr lang="pl-PL" sz="30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pl-PL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l-PL" sz="3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l-PL" sz="3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=−4400</m:t>
                      </m:r>
                    </m:oMath>
                  </m:oMathPara>
                </a14:m>
                <a:endParaRPr lang="pl-PL" sz="3000" b="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6E0C0C31-31BC-1E7C-2AA7-E09CA8FED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58423"/>
                <a:ext cx="12205008" cy="5690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68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2940D-1CC2-2592-091E-94BF5B13C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5D4F3D-2074-6DBD-42D3-D7729DAC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8" y="365125"/>
            <a:ext cx="11031682" cy="1325563"/>
          </a:xfrm>
        </p:spPr>
        <p:txBody>
          <a:bodyPr/>
          <a:lstStyle/>
          <a:p>
            <a:r>
              <a:rPr lang="pl-PL" dirty="0"/>
              <a:t>Przykład 2 – Metoda wyznaczników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991886F9-7F99-2BB8-2D8F-4A8D1B9B39BB}"/>
                  </a:ext>
                </a:extLst>
              </p:cNvPr>
              <p:cNvSpPr txBox="1"/>
              <p:nvPr/>
            </p:nvSpPr>
            <p:spPr>
              <a:xfrm>
                <a:off x="322118" y="1768038"/>
                <a:ext cx="6515373" cy="1884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991886F9-7F99-2BB8-2D8F-4A8D1B9B3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8" y="1768038"/>
                <a:ext cx="6515373" cy="18843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9EDE26FF-6CAF-AF72-6BC8-C4882C5D4E35}"/>
                  </a:ext>
                </a:extLst>
              </p:cNvPr>
              <p:cNvSpPr txBox="1"/>
              <p:nvPr/>
            </p:nvSpPr>
            <p:spPr>
              <a:xfrm>
                <a:off x="163420" y="4785467"/>
                <a:ext cx="6605142" cy="18144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</m:t>
                      </m:r>
                      <m:r>
                        <a:rPr lang="pl-PL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9EDE26FF-6CAF-AF72-6BC8-C4882C5D4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20" y="4785467"/>
                <a:ext cx="6605142" cy="18144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1B112EE4-4166-E0D5-942B-F1F83349B1AF}"/>
                  </a:ext>
                </a:extLst>
              </p:cNvPr>
              <p:cNvSpPr txBox="1"/>
              <p:nvPr/>
            </p:nvSpPr>
            <p:spPr>
              <a:xfrm>
                <a:off x="5857011" y="3881000"/>
                <a:ext cx="6171569" cy="1133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4400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1B112EE4-4166-E0D5-942B-F1F83349B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011" y="3881000"/>
                <a:ext cx="6171569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1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3AC38-FE89-336E-7B79-414A0C743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61EE28-7E96-021E-25C4-F2A702CC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8" y="365125"/>
            <a:ext cx="11031682" cy="1325563"/>
          </a:xfrm>
        </p:spPr>
        <p:txBody>
          <a:bodyPr/>
          <a:lstStyle/>
          <a:p>
            <a:r>
              <a:rPr lang="pl-PL" dirty="0"/>
              <a:t>Przykład 2 – Metoda wyznaczników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298C1F05-155E-99AE-90F8-24A4F8524025}"/>
                  </a:ext>
                </a:extLst>
              </p:cNvPr>
              <p:cNvSpPr txBox="1"/>
              <p:nvPr/>
            </p:nvSpPr>
            <p:spPr>
              <a:xfrm>
                <a:off x="322118" y="1768038"/>
                <a:ext cx="6515373" cy="1884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298C1F05-155E-99AE-90F8-24A4F8524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8" y="1768038"/>
                <a:ext cx="6515373" cy="18843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58DA3E3-54A6-40B5-1AAF-D313701844C7}"/>
                  </a:ext>
                </a:extLst>
              </p:cNvPr>
              <p:cNvSpPr txBox="1"/>
              <p:nvPr/>
            </p:nvSpPr>
            <p:spPr>
              <a:xfrm>
                <a:off x="163420" y="4785467"/>
                <a:ext cx="6842258" cy="18144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−4000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58DA3E3-54A6-40B5-1AAF-D31370184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20" y="4785467"/>
                <a:ext cx="6842258" cy="18144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A1101AAB-2B9E-4988-BF79-7A1A6DCE7AD0}"/>
                  </a:ext>
                </a:extLst>
              </p:cNvPr>
              <p:cNvSpPr txBox="1"/>
              <p:nvPr/>
            </p:nvSpPr>
            <p:spPr>
              <a:xfrm>
                <a:off x="5857011" y="3881000"/>
                <a:ext cx="5496789" cy="1133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4400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A1101AAB-2B9E-4988-BF79-7A1A6DCE7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011" y="3881000"/>
                <a:ext cx="5496789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2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543A9-D85C-5B8D-C746-A12F905A6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A8B7F9-BFF7-5B98-40F7-8C857AC4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8" y="365125"/>
            <a:ext cx="11031682" cy="1325563"/>
          </a:xfrm>
        </p:spPr>
        <p:txBody>
          <a:bodyPr/>
          <a:lstStyle/>
          <a:p>
            <a:r>
              <a:rPr lang="pl-PL" dirty="0"/>
              <a:t>Przykład 2 – Metoda wyznaczników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C9B761F0-A147-94AC-8EB2-B6D953038812}"/>
                  </a:ext>
                </a:extLst>
              </p:cNvPr>
              <p:cNvSpPr txBox="1"/>
              <p:nvPr/>
            </p:nvSpPr>
            <p:spPr>
              <a:xfrm>
                <a:off x="322118" y="1768038"/>
                <a:ext cx="6515373" cy="1884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C9B761F0-A147-94AC-8EB2-B6D953038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8" y="1768038"/>
                <a:ext cx="6515373" cy="18843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F27578FD-A4C5-2B37-0122-03212F93CEC9}"/>
                  </a:ext>
                </a:extLst>
              </p:cNvPr>
              <p:cNvSpPr txBox="1"/>
              <p:nvPr/>
            </p:nvSpPr>
            <p:spPr>
              <a:xfrm>
                <a:off x="163420" y="4785467"/>
                <a:ext cx="7148432" cy="18144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−7600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F27578FD-A4C5-2B37-0122-03212F93C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20" y="4785467"/>
                <a:ext cx="7148432" cy="18144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4EC999D7-FB31-112F-C6B1-9ED1348F1C94}"/>
                  </a:ext>
                </a:extLst>
              </p:cNvPr>
              <p:cNvSpPr txBox="1"/>
              <p:nvPr/>
            </p:nvSpPr>
            <p:spPr>
              <a:xfrm>
                <a:off x="5857011" y="3881000"/>
                <a:ext cx="5496789" cy="1144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7600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4400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4EC999D7-FB31-112F-C6B1-9ED1348F1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011" y="3881000"/>
                <a:ext cx="5496789" cy="1144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2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D571A-7FA3-84FA-AE06-A780D3D67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AA9E94-21F6-2273-7B74-09604ED4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8" y="365125"/>
            <a:ext cx="11031682" cy="1325563"/>
          </a:xfrm>
        </p:spPr>
        <p:txBody>
          <a:bodyPr/>
          <a:lstStyle/>
          <a:p>
            <a:r>
              <a:rPr lang="pl-PL" dirty="0"/>
              <a:t>Przykład 2 – Metoda wyznaczników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A83B4B83-2A48-D10D-A0C8-4A10C6F0764A}"/>
                  </a:ext>
                </a:extLst>
              </p:cNvPr>
              <p:cNvSpPr txBox="1"/>
              <p:nvPr/>
            </p:nvSpPr>
            <p:spPr>
              <a:xfrm>
                <a:off x="322118" y="1768038"/>
                <a:ext cx="6515373" cy="1884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A83B4B83-2A48-D10D-A0C8-4A10C6F07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8" y="1768038"/>
                <a:ext cx="6515373" cy="18843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BCC469D5-5CB9-5DD1-E6E0-32BB9BB1DC5C}"/>
                  </a:ext>
                </a:extLst>
              </p:cNvPr>
              <p:cNvSpPr txBox="1"/>
              <p:nvPr/>
            </p:nvSpPr>
            <p:spPr>
              <a:xfrm>
                <a:off x="163420" y="4785467"/>
                <a:ext cx="6824689" cy="18144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−5600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BCC469D5-5CB9-5DD1-E6E0-32BB9BB1D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20" y="4785467"/>
                <a:ext cx="6824689" cy="18144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6342D66C-CCB8-40AB-92C2-86B57AB87192}"/>
                  </a:ext>
                </a:extLst>
              </p:cNvPr>
              <p:cNvSpPr txBox="1"/>
              <p:nvPr/>
            </p:nvSpPr>
            <p:spPr>
              <a:xfrm>
                <a:off x="5857011" y="3881000"/>
                <a:ext cx="5496789" cy="1144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5600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4400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6342D66C-CCB8-40AB-92C2-86B57AB87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011" y="3881000"/>
                <a:ext cx="5496789" cy="1144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6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243E37-F180-7DA0-86BE-77B594E7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46" y="0"/>
            <a:ext cx="10515600" cy="1325563"/>
          </a:xfrm>
        </p:spPr>
        <p:txBody>
          <a:bodyPr/>
          <a:lstStyle/>
          <a:p>
            <a:r>
              <a:rPr lang="pl-PL" dirty="0"/>
              <a:t>Metoda prądów oczkowych I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6371069-8F37-792D-6A38-7D7373BB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17" y="770441"/>
            <a:ext cx="5477664" cy="339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D0EADB86-5142-6597-F289-2D488491D495}"/>
                  </a:ext>
                </a:extLst>
              </p:cNvPr>
              <p:cNvSpPr txBox="1"/>
              <p:nvPr/>
            </p:nvSpPr>
            <p:spPr>
              <a:xfrm>
                <a:off x="163946" y="1017091"/>
                <a:ext cx="5336718" cy="2080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l-PL" sz="3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0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pl-PL" sz="3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l-PL" sz="3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0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pl-PL" sz="3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D0EADB86-5142-6597-F289-2D488491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46" y="1017091"/>
                <a:ext cx="5336718" cy="20808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984EC7C6-F237-DBDF-1C86-D592F98EE339}"/>
                  </a:ext>
                </a:extLst>
              </p:cNvPr>
              <p:cNvSpPr txBox="1"/>
              <p:nvPr/>
            </p:nvSpPr>
            <p:spPr>
              <a:xfrm>
                <a:off x="3364560" y="2626856"/>
                <a:ext cx="6336798" cy="2266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bSup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984EC7C6-F237-DBDF-1C86-D592F98EE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560" y="2626856"/>
                <a:ext cx="6336798" cy="2266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663B1845-1DE3-2187-56B9-2472693BC398}"/>
                  </a:ext>
                </a:extLst>
              </p:cNvPr>
              <p:cNvSpPr txBox="1"/>
              <p:nvPr/>
            </p:nvSpPr>
            <p:spPr>
              <a:xfrm>
                <a:off x="297907" y="5151454"/>
                <a:ext cx="9939901" cy="1279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663B1845-1DE3-2187-56B9-2472693BC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07" y="5151454"/>
                <a:ext cx="9939901" cy="12790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8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39AC2E-3150-39CC-56B1-AE9F7B07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09" y="198870"/>
            <a:ext cx="10515600" cy="1325563"/>
          </a:xfrm>
        </p:spPr>
        <p:txBody>
          <a:bodyPr/>
          <a:lstStyle/>
          <a:p>
            <a:r>
              <a:rPr lang="pl-PL" dirty="0"/>
              <a:t>Metoda prądów oczkowych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B7888F0B-7C1E-7228-7F99-09835C689C39}"/>
                  </a:ext>
                </a:extLst>
              </p:cNvPr>
              <p:cNvSpPr txBox="1"/>
              <p:nvPr/>
            </p:nvSpPr>
            <p:spPr>
              <a:xfrm>
                <a:off x="154708" y="1190266"/>
                <a:ext cx="9939901" cy="1279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B7888F0B-7C1E-7228-7F99-09835C68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8" y="1190266"/>
                <a:ext cx="9939901" cy="12790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F2889811-960B-A35F-9ABD-72F13FF64B7B}"/>
                  </a:ext>
                </a:extLst>
              </p:cNvPr>
              <p:cNvSpPr txBox="1"/>
              <p:nvPr/>
            </p:nvSpPr>
            <p:spPr>
              <a:xfrm>
                <a:off x="154707" y="2681939"/>
                <a:ext cx="11216147" cy="1279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F2889811-960B-A35F-9ABD-72F13FF64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7" y="2681939"/>
                <a:ext cx="11216147" cy="1279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1322F7D1-0096-56D2-D62B-D4B4381FA89E}"/>
                  </a:ext>
                </a:extLst>
              </p:cNvPr>
              <p:cNvSpPr txBox="1"/>
              <p:nvPr/>
            </p:nvSpPr>
            <p:spPr>
              <a:xfrm>
                <a:off x="154707" y="4072012"/>
                <a:ext cx="10865026" cy="1279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ctrlPr>
                                          <a:rPr lang="pl-PL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l-PL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32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pl-PL" sz="32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pl-PL" sz="3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pl-PL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32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pl-PL" sz="32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1322F7D1-0096-56D2-D62B-D4B4381FA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7" y="4072012"/>
                <a:ext cx="10865026" cy="12790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C951D000-7E5E-26D1-8AE8-2782EF2384BA}"/>
                  </a:ext>
                </a:extLst>
              </p:cNvPr>
              <p:cNvSpPr txBox="1"/>
              <p:nvPr/>
            </p:nvSpPr>
            <p:spPr>
              <a:xfrm>
                <a:off x="154707" y="5447006"/>
                <a:ext cx="11237628" cy="1279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ctrlPr>
                                          <a:rPr lang="pl-PL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3200" b="0" i="1" smtClean="0">
                                            <a:latin typeface="Cambria Math" panose="02040503050406030204" pitchFamily="18" charset="0"/>
                                          </a:rPr>
                                          <m:t>20+40</m:t>
                                        </m:r>
                                      </m:e>
                                    </m:d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−40−40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∙1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40+20</m:t>
                                    </m:r>
                                    <m: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20+</m:t>
                                </m:r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1+40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2+40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C951D000-7E5E-26D1-8AE8-2782EF238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7" y="5447006"/>
                <a:ext cx="11237628" cy="12790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6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C2AC80-1F4E-DED1-1385-2E36170D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34" y="16416"/>
            <a:ext cx="10515600" cy="1325563"/>
          </a:xfrm>
        </p:spPr>
        <p:txBody>
          <a:bodyPr/>
          <a:lstStyle/>
          <a:p>
            <a:r>
              <a:rPr lang="pl-PL" dirty="0"/>
              <a:t>Metoda prądów oczkowych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F39369FB-08FB-F924-7260-7682E8E6F190}"/>
                  </a:ext>
                </a:extLst>
              </p:cNvPr>
              <p:cNvSpPr txBox="1"/>
              <p:nvPr/>
            </p:nvSpPr>
            <p:spPr>
              <a:xfrm>
                <a:off x="5136816" y="2376671"/>
                <a:ext cx="5952976" cy="1369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4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pl-P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F39369FB-08FB-F924-7260-7682E8E6F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816" y="2376671"/>
                <a:ext cx="5952976" cy="1369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9573BB69-D51C-D08C-E9D1-65D344AE3AEA}"/>
                  </a:ext>
                </a:extLst>
              </p:cNvPr>
              <p:cNvSpPr txBox="1"/>
              <p:nvPr/>
            </p:nvSpPr>
            <p:spPr>
              <a:xfrm>
                <a:off x="206132" y="3938475"/>
                <a:ext cx="7808804" cy="769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−40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40=4400</m:t>
                      </m:r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9573BB69-D51C-D08C-E9D1-65D344AE3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32" y="3938475"/>
                <a:ext cx="7808804" cy="769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00247A3E-44BE-44E4-E0FF-5E899A150305}"/>
                  </a:ext>
                </a:extLst>
              </p:cNvPr>
              <p:cNvSpPr txBox="1"/>
              <p:nvPr/>
            </p:nvSpPr>
            <p:spPr>
              <a:xfrm>
                <a:off x="154708" y="4900499"/>
                <a:ext cx="8485528" cy="769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=−80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+180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0=−800</m:t>
                      </m:r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00247A3E-44BE-44E4-E0FF-5E899A150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8" y="4900499"/>
                <a:ext cx="8485528" cy="769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6878EE63-859A-8163-E1F1-B2EC7FF2CC59}"/>
                  </a:ext>
                </a:extLst>
              </p:cNvPr>
              <p:cNvSpPr txBox="1"/>
              <p:nvPr/>
            </p:nvSpPr>
            <p:spPr>
              <a:xfrm>
                <a:off x="145795" y="5869129"/>
                <a:ext cx="7920566" cy="769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−80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∙18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0−80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40=7600</m:t>
                      </m:r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6878EE63-859A-8163-E1F1-B2EC7FF2C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5" y="5869129"/>
                <a:ext cx="7920566" cy="769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15662A5B-AD8F-3B70-2B5C-2590939B80E5}"/>
                  </a:ext>
                </a:extLst>
              </p:cNvPr>
              <p:cNvSpPr txBox="1"/>
              <p:nvPr/>
            </p:nvSpPr>
            <p:spPr>
              <a:xfrm>
                <a:off x="145795" y="2376671"/>
                <a:ext cx="4123180" cy="1279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−80  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−40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+100</m:t>
                                </m:r>
                                <m:sSubSup>
                                  <m:sSubSup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15662A5B-AD8F-3B70-2B5C-2590939B8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5" y="2376671"/>
                <a:ext cx="4123180" cy="12790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D7FEB26C-22EC-354F-1F14-171A7B0123F7}"/>
                  </a:ext>
                </a:extLst>
              </p:cNvPr>
              <p:cNvSpPr txBox="1"/>
              <p:nvPr/>
            </p:nvSpPr>
            <p:spPr>
              <a:xfrm>
                <a:off x="69300" y="901281"/>
                <a:ext cx="11237628" cy="1279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ctrlPr>
                                          <a:rPr lang="pl-PL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3200" b="0" i="1" smtClean="0">
                                            <a:latin typeface="Cambria Math" panose="02040503050406030204" pitchFamily="18" charset="0"/>
                                          </a:rPr>
                                          <m:t>20+40</m:t>
                                        </m:r>
                                      </m:e>
                                    </m:d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−40−40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∙1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40+20</m:t>
                                    </m:r>
                                    <m: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20+</m:t>
                                </m:r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1+40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2+40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D7FEB26C-22EC-354F-1F14-171A7B012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0" y="901281"/>
                <a:ext cx="11237628" cy="12790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5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17BE9-20FF-12CE-D670-039A0F714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7017E0-5F0E-4C72-E038-7ECDEB30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34" y="16416"/>
            <a:ext cx="10515600" cy="1325563"/>
          </a:xfrm>
        </p:spPr>
        <p:txBody>
          <a:bodyPr/>
          <a:lstStyle/>
          <a:p>
            <a:r>
              <a:rPr lang="pl-PL" dirty="0"/>
              <a:t>Metoda prądów oczkowych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E03388A1-6C3C-8F52-B615-48477FF875FF}"/>
                  </a:ext>
                </a:extLst>
              </p:cNvPr>
              <p:cNvSpPr txBox="1"/>
              <p:nvPr/>
            </p:nvSpPr>
            <p:spPr>
              <a:xfrm>
                <a:off x="296871" y="1034094"/>
                <a:ext cx="4692823" cy="867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3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3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pl-PL" sz="3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l-PL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num>
                        <m:den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4400</m:t>
                          </m:r>
                        </m:den>
                      </m:f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l-PL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E03388A1-6C3C-8F52-B615-48477FF87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71" y="1034094"/>
                <a:ext cx="4692823" cy="8673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03831328-DC31-B5B3-1FBD-290C9EBFE459}"/>
                  </a:ext>
                </a:extLst>
              </p:cNvPr>
              <p:cNvSpPr txBox="1"/>
              <p:nvPr/>
            </p:nvSpPr>
            <p:spPr>
              <a:xfrm>
                <a:off x="6947379" y="1034094"/>
                <a:ext cx="4276940" cy="867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3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l-PL" sz="3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pl-PL" sz="3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7600</m:t>
                          </m:r>
                        </m:num>
                        <m:den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4400</m:t>
                          </m:r>
                        </m:den>
                      </m:f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pl-PL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03831328-DC31-B5B3-1FBD-290C9EBFE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379" y="1034094"/>
                <a:ext cx="4276940" cy="8673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C17F70A1-0D26-9063-0686-8162BDAF4DB2}"/>
                  </a:ext>
                </a:extLst>
              </p:cNvPr>
              <p:cNvSpPr txBox="1"/>
              <p:nvPr/>
            </p:nvSpPr>
            <p:spPr>
              <a:xfrm>
                <a:off x="378364" y="2359657"/>
                <a:ext cx="9041128" cy="4027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bSup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  <m:f>
                                  <m:fPr>
                                    <m:ctrlP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=2+1+</m:t>
                                </m:r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  <m:f>
                                  <m:f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−1=</m:t>
                                </m:r>
                                <m:f>
                                  <m:fPr>
                                    <m:ctrlP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pl-PL" sz="32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C17F70A1-0D26-9063-0686-8162BDAF4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4" y="2359657"/>
                <a:ext cx="9041128" cy="4027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243E37-F180-7DA0-86BE-77B594E7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46" y="0"/>
            <a:ext cx="10515600" cy="1325563"/>
          </a:xfrm>
        </p:spPr>
        <p:txBody>
          <a:bodyPr/>
          <a:lstStyle/>
          <a:p>
            <a:r>
              <a:rPr lang="pl-PL" dirty="0"/>
              <a:t>Metoda prądów oczkowych II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6371069-8F37-792D-6A38-7D7373BB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79" y="613497"/>
            <a:ext cx="4931959" cy="30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663B1845-1DE3-2187-56B9-2472693BC398}"/>
                  </a:ext>
                </a:extLst>
              </p:cNvPr>
              <p:cNvSpPr txBox="1"/>
              <p:nvPr/>
            </p:nvSpPr>
            <p:spPr>
              <a:xfrm>
                <a:off x="163946" y="3649051"/>
                <a:ext cx="10313914" cy="908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663B1845-1DE3-2187-56B9-2472693BC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46" y="3649051"/>
                <a:ext cx="10313914" cy="908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0230A05A-1CC4-3412-D033-D1719AE88E93}"/>
                  </a:ext>
                </a:extLst>
              </p:cNvPr>
              <p:cNvSpPr txBox="1"/>
              <p:nvPr/>
            </p:nvSpPr>
            <p:spPr>
              <a:xfrm>
                <a:off x="249382" y="1145551"/>
                <a:ext cx="3631315" cy="1969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pl-PL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l-PL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pl-PL" sz="3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0230A05A-1CC4-3412-D033-D1719AE88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2" y="1145551"/>
                <a:ext cx="3631315" cy="1969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7DE41685-A1CB-C1DA-A876-D83424C5FD12}"/>
                  </a:ext>
                </a:extLst>
              </p:cNvPr>
              <p:cNvSpPr txBox="1"/>
              <p:nvPr/>
            </p:nvSpPr>
            <p:spPr>
              <a:xfrm>
                <a:off x="163946" y="4806880"/>
                <a:ext cx="10588476" cy="905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0+40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0+20+40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40−20+40∙2−20∙1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7DE41685-A1CB-C1DA-A876-D83424C5F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46" y="4806880"/>
                <a:ext cx="10588476" cy="9055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2E56BE31-8A20-CE8D-4962-19C9A142F1E1}"/>
                  </a:ext>
                </a:extLst>
              </p:cNvPr>
              <p:cNvSpPr txBox="1"/>
              <p:nvPr/>
            </p:nvSpPr>
            <p:spPr>
              <a:xfrm>
                <a:off x="163946" y="5875999"/>
                <a:ext cx="4942570" cy="905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2E56BE31-8A20-CE8D-4962-19C9A142F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46" y="5875999"/>
                <a:ext cx="4942570" cy="9055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E022E043-FFA1-90DE-EE88-95F249DDF8FE}"/>
              </a:ext>
            </a:extLst>
          </p:cNvPr>
          <p:cNvCxnSpPr/>
          <p:nvPr/>
        </p:nvCxnSpPr>
        <p:spPr>
          <a:xfrm flipH="1">
            <a:off x="9951387" y="3338945"/>
            <a:ext cx="526473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4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113F8-8519-1BF3-ED74-FFCB1AF0A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7F2BE9-6ABE-AED2-9C94-DC2AFD23AEE1}"/>
              </a:ext>
            </a:extLst>
          </p:cNvPr>
          <p:cNvSpPr txBox="1"/>
          <p:nvPr/>
        </p:nvSpPr>
        <p:spPr>
          <a:xfrm>
            <a:off x="347241" y="5086647"/>
            <a:ext cx="3194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Dane:</a:t>
            </a:r>
          </a:p>
          <a:p>
            <a:r>
              <a:rPr lang="pl-PL" sz="3200" dirty="0"/>
              <a:t>E=60 V, I</a:t>
            </a:r>
            <a:r>
              <a:rPr lang="pl-PL" sz="3200" baseline="-25000" dirty="0"/>
              <a:t>z</a:t>
            </a:r>
            <a:r>
              <a:rPr lang="pl-PL" sz="3200" dirty="0"/>
              <a:t>=3A</a:t>
            </a:r>
          </a:p>
          <a:p>
            <a:r>
              <a:rPr lang="pl-PL" sz="3200" dirty="0"/>
              <a:t>R=10 </a:t>
            </a:r>
            <a:r>
              <a:rPr lang="pl-PL" sz="3200" dirty="0"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BBCC0D8-B0D4-3B47-67FD-79DC8026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1A6CBA-B551-5F68-30E8-2B88892E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7" y="2024063"/>
            <a:ext cx="46863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68BAE57-D5C5-6687-BDB2-877A9A7F1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94" y="381681"/>
            <a:ext cx="42195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911B9DB-6A93-90B9-A85C-73723A868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86" y="3514044"/>
            <a:ext cx="44958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: prążkowana w prawo 4">
            <a:extLst>
              <a:ext uri="{FF2B5EF4-FFF2-40B4-BE49-F238E27FC236}">
                <a16:creationId xmlns:a16="http://schemas.microsoft.com/office/drawing/2014/main" id="{9BA26FB4-DF01-75C2-8E8E-C37AF0739B11}"/>
              </a:ext>
            </a:extLst>
          </p:cNvPr>
          <p:cNvSpPr/>
          <p:nvPr/>
        </p:nvSpPr>
        <p:spPr>
          <a:xfrm rot="19637316">
            <a:off x="4829904" y="2368428"/>
            <a:ext cx="1995818" cy="484632"/>
          </a:xfrm>
          <a:prstGeom prst="stripedRightArrow">
            <a:avLst>
              <a:gd name="adj1" fmla="val 42908"/>
              <a:gd name="adj2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prążkowana w prawo 5">
            <a:extLst>
              <a:ext uri="{FF2B5EF4-FFF2-40B4-BE49-F238E27FC236}">
                <a16:creationId xmlns:a16="http://schemas.microsoft.com/office/drawing/2014/main" id="{2548B0CF-37E1-C599-2F13-0D6BF712D2E9}"/>
              </a:ext>
            </a:extLst>
          </p:cNvPr>
          <p:cNvSpPr/>
          <p:nvPr/>
        </p:nvSpPr>
        <p:spPr>
          <a:xfrm rot="1847125">
            <a:off x="4869738" y="4236010"/>
            <a:ext cx="1995818" cy="484632"/>
          </a:xfrm>
          <a:prstGeom prst="stripedRightArrow">
            <a:avLst>
              <a:gd name="adj1" fmla="val 42908"/>
              <a:gd name="adj2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41CB26B-619C-0608-0D10-BE616659E8F5}"/>
              </a:ext>
            </a:extLst>
          </p:cNvPr>
          <p:cNvSpPr txBox="1"/>
          <p:nvPr/>
        </p:nvSpPr>
        <p:spPr>
          <a:xfrm>
            <a:off x="5262526" y="1823233"/>
            <a:ext cx="565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FF658EC-F497-2FCF-3DE2-7F72FF63053F}"/>
              </a:ext>
            </a:extLst>
          </p:cNvPr>
          <p:cNvSpPr txBox="1"/>
          <p:nvPr/>
        </p:nvSpPr>
        <p:spPr>
          <a:xfrm>
            <a:off x="5682781" y="3656651"/>
            <a:ext cx="565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: zagięty narożnik 8">
                <a:extLst>
                  <a:ext uri="{FF2B5EF4-FFF2-40B4-BE49-F238E27FC236}">
                    <a16:creationId xmlns:a16="http://schemas.microsoft.com/office/drawing/2014/main" id="{A0034C66-0E26-220A-31C0-453CC197D758}"/>
                  </a:ext>
                </a:extLst>
              </p:cNvPr>
              <p:cNvSpPr/>
              <p:nvPr/>
            </p:nvSpPr>
            <p:spPr>
              <a:xfrm>
                <a:off x="142006" y="4487737"/>
                <a:ext cx="8975075" cy="2230552"/>
              </a:xfrm>
              <a:prstGeom prst="foldedCorner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3200" dirty="0"/>
                  <a:t>A)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10+10+10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9" name="Prostokąt: zagięty narożnik 8">
                <a:extLst>
                  <a:ext uri="{FF2B5EF4-FFF2-40B4-BE49-F238E27FC236}">
                    <a16:creationId xmlns:a16="http://schemas.microsoft.com/office/drawing/2014/main" id="{A0034C66-0E26-220A-31C0-453CC197D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6" y="4487737"/>
                <a:ext cx="8975075" cy="2230552"/>
              </a:xfrm>
              <a:prstGeom prst="foldedCorner">
                <a:avLst/>
              </a:prstGeom>
              <a:blipFill>
                <a:blip r:embed="rId5"/>
                <a:stretch>
                  <a:fillRect l="-1622" t="-59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ABD26E7-9ABD-055F-4333-81C6DC1F122B}"/>
              </a:ext>
            </a:extLst>
          </p:cNvPr>
          <p:cNvSpPr txBox="1"/>
          <p:nvPr/>
        </p:nvSpPr>
        <p:spPr>
          <a:xfrm>
            <a:off x="9152559" y="359863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38F0878-A43F-3916-FBA8-BAF289198499}"/>
              </a:ext>
            </a:extLst>
          </p:cNvPr>
          <p:cNvSpPr txBox="1"/>
          <p:nvPr/>
        </p:nvSpPr>
        <p:spPr>
          <a:xfrm>
            <a:off x="9161083" y="635052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: zagięty narożnik 10">
                <a:extLst>
                  <a:ext uri="{FF2B5EF4-FFF2-40B4-BE49-F238E27FC236}">
                    <a16:creationId xmlns:a16="http://schemas.microsoft.com/office/drawing/2014/main" id="{9F330B6F-7E47-0D26-CEC7-4FC65E084F36}"/>
                  </a:ext>
                </a:extLst>
              </p:cNvPr>
              <p:cNvSpPr/>
              <p:nvPr/>
            </p:nvSpPr>
            <p:spPr>
              <a:xfrm>
                <a:off x="142007" y="1086286"/>
                <a:ext cx="10008757" cy="4110966"/>
              </a:xfrm>
              <a:prstGeom prst="foldedCorner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3200" dirty="0"/>
                  <a:t>B)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=3∙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2∙10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sz="32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=2−3=−1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11" name="Prostokąt: zagięty narożnik 10">
                <a:extLst>
                  <a:ext uri="{FF2B5EF4-FFF2-40B4-BE49-F238E27FC236}">
                    <a16:creationId xmlns:a16="http://schemas.microsoft.com/office/drawing/2014/main" id="{9F330B6F-7E47-0D26-CEC7-4FC65E084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7" y="1086286"/>
                <a:ext cx="10008757" cy="4110966"/>
              </a:xfrm>
              <a:prstGeom prst="foldedCorner">
                <a:avLst/>
              </a:prstGeom>
              <a:blipFill>
                <a:blip r:embed="rId6"/>
                <a:stretch>
                  <a:fillRect l="-1455" t="-19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rostokąt: zagięty narożnik 13">
                <a:extLst>
                  <a:ext uri="{FF2B5EF4-FFF2-40B4-BE49-F238E27FC236}">
                    <a16:creationId xmlns:a16="http://schemas.microsoft.com/office/drawing/2014/main" id="{9D21FDAE-12F8-B036-5003-8EBA7D81BDD1}"/>
                  </a:ext>
                </a:extLst>
              </p:cNvPr>
              <p:cNvSpPr/>
              <p:nvPr/>
            </p:nvSpPr>
            <p:spPr>
              <a:xfrm>
                <a:off x="5867647" y="108020"/>
                <a:ext cx="6251931" cy="2999655"/>
              </a:xfrm>
              <a:prstGeom prst="foldedCorner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l-PL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=0+3=3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4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4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pl-PL" sz="4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l-PL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pl-PL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l-PL" sz="40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4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pl-PL" sz="4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l-PL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l-PL" sz="4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pl-PL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2−1</m:t>
                      </m:r>
                      <m:r>
                        <a:rPr lang="pl-PL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40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14" name="Prostokąt: zagięty narożnik 13">
                <a:extLst>
                  <a:ext uri="{FF2B5EF4-FFF2-40B4-BE49-F238E27FC236}">
                    <a16:creationId xmlns:a16="http://schemas.microsoft.com/office/drawing/2014/main" id="{9D21FDAE-12F8-B036-5003-8EBA7D81B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647" y="108020"/>
                <a:ext cx="6251931" cy="2999655"/>
              </a:xfrm>
              <a:prstGeom prst="foldedCorner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3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 animBg="1"/>
      <p:bldP spid="9" grpId="1" animBg="1"/>
      <p:bldP spid="12" grpId="0"/>
      <p:bldP spid="12" grpId="1"/>
      <p:bldP spid="13" grpId="0"/>
      <p:bldP spid="13" grpId="1"/>
      <p:bldP spid="11" grpId="0" animBg="1"/>
      <p:bldP spid="11" grpId="1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67A626-7CD5-3339-05B9-67663747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prądów oczkowych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DCF6ACDA-9B3E-DF02-2478-B528A9CAED21}"/>
                  </a:ext>
                </a:extLst>
              </p:cNvPr>
              <p:cNvSpPr txBox="1"/>
              <p:nvPr/>
            </p:nvSpPr>
            <p:spPr>
              <a:xfrm>
                <a:off x="194175" y="1201379"/>
                <a:ext cx="4371518" cy="769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=4400</m:t>
                      </m:r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DCF6ACDA-9B3E-DF02-2478-B528A9CAE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75" y="1201379"/>
                <a:ext cx="4371518" cy="7698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44D3B52B-CBA9-767F-BC06-59332D5B56E8}"/>
                  </a:ext>
                </a:extLst>
              </p:cNvPr>
              <p:cNvSpPr txBox="1"/>
              <p:nvPr/>
            </p:nvSpPr>
            <p:spPr>
              <a:xfrm>
                <a:off x="5156944" y="1140269"/>
                <a:ext cx="4548104" cy="769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=−800</m:t>
                      </m:r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44D3B52B-CBA9-767F-BC06-59332D5B5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944" y="1140269"/>
                <a:ext cx="4548104" cy="769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622591DF-D986-3399-4FDA-9854065D4AB3}"/>
                  </a:ext>
                </a:extLst>
              </p:cNvPr>
              <p:cNvSpPr txBox="1"/>
              <p:nvPr/>
            </p:nvSpPr>
            <p:spPr>
              <a:xfrm>
                <a:off x="5156944" y="2060631"/>
                <a:ext cx="4483279" cy="769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−40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</a:rPr>
                        <m:t>=3200</m:t>
                      </m:r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622591DF-D986-3399-4FDA-9854065D4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944" y="2060631"/>
                <a:ext cx="4483279" cy="769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5FD43129-69F3-C31D-F689-A8E37D31A8EB}"/>
                  </a:ext>
                </a:extLst>
              </p:cNvPr>
              <p:cNvSpPr txBox="1"/>
              <p:nvPr/>
            </p:nvSpPr>
            <p:spPr>
              <a:xfrm>
                <a:off x="194175" y="2828194"/>
                <a:ext cx="7814127" cy="3694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−800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4400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pl-PL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−1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pl-PL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pl-PL" sz="3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3200" b="0" i="0" smtClean="0"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3200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4400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+1=1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pl-PL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3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=−1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+2+1=1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5FD43129-69F3-C31D-F689-A8E37D31A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75" y="2828194"/>
                <a:ext cx="7814127" cy="36943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56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CAE5D-8FAA-B84B-B030-D098AA48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80345A-3A9D-2A4C-68BD-BD2F120F1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019" y="258618"/>
            <a:ext cx="6299198" cy="5144655"/>
          </a:xfrm>
        </p:spPr>
        <p:txBody>
          <a:bodyPr>
            <a:normAutofit/>
          </a:bodyPr>
          <a:lstStyle/>
          <a:p>
            <a:pPr marL="0" indent="0" defTabSz="534988">
              <a:buNone/>
            </a:pPr>
            <a:r>
              <a:rPr lang="pl-PL" dirty="0"/>
              <a:t>	Obliczyć wartości prądów gałęziowych w obwodzie pokazanym na rysunku.</a:t>
            </a:r>
          </a:p>
          <a:p>
            <a:pPr marL="0" indent="0" defTabSz="534988">
              <a:buNone/>
            </a:pPr>
            <a:r>
              <a:rPr lang="pl-PL" dirty="0"/>
              <a:t>Dane: </a:t>
            </a:r>
            <a:r>
              <a:rPr lang="pl-PL" dirty="0" err="1"/>
              <a:t>R</a:t>
            </a:r>
            <a:r>
              <a:rPr lang="pl-PL" baseline="-25000" dirty="0" err="1"/>
              <a:t>x</a:t>
            </a:r>
            <a:r>
              <a:rPr lang="pl-PL" dirty="0"/>
              <a:t>=50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𝛺, E</a:t>
            </a:r>
            <a:r>
              <a:rPr lang="pl-PL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=100V, </a:t>
            </a:r>
            <a:r>
              <a:rPr lang="pl-PL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Iz</a:t>
            </a:r>
            <a:r>
              <a:rPr lang="pl-PL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=5A</a:t>
            </a:r>
            <a:endParaRPr lang="pl-P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C9984B-52B4-3A04-0546-9EED368E6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428" y="1032823"/>
            <a:ext cx="7477405" cy="56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B4C5CC57-DC35-BBEF-4DC9-A3E06C0B51C4}"/>
                  </a:ext>
                </a:extLst>
              </p:cNvPr>
              <p:cNvSpPr txBox="1"/>
              <p:nvPr/>
            </p:nvSpPr>
            <p:spPr>
              <a:xfrm>
                <a:off x="5281353" y="5525366"/>
                <a:ext cx="7226530" cy="10470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</m:t>
                                    </m:r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B4C5CC57-DC35-BBEF-4DC9-A3E06C0B5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353" y="5525366"/>
                <a:ext cx="7226530" cy="1047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021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51645F-18D5-58D3-32D9-5A809972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0F209B7A-B450-8C00-A45F-15C892838EFE}"/>
                  </a:ext>
                </a:extLst>
              </p:cNvPr>
              <p:cNvSpPr txBox="1"/>
              <p:nvPr/>
            </p:nvSpPr>
            <p:spPr>
              <a:xfrm>
                <a:off x="394447" y="1259541"/>
                <a:ext cx="7226530" cy="1308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</m:t>
                                    </m:r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0F209B7A-B450-8C00-A45F-15C892838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47" y="1259541"/>
                <a:ext cx="7226530" cy="13088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D367257B-F25D-56AC-67EA-9F6B9EE64939}"/>
                  </a:ext>
                </a:extLst>
              </p:cNvPr>
              <p:cNvSpPr txBox="1"/>
              <p:nvPr/>
            </p:nvSpPr>
            <p:spPr>
              <a:xfrm>
                <a:off x="394447" y="2980692"/>
                <a:ext cx="5935599" cy="1306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</m:t>
                                    </m:r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D367257B-F25D-56AC-67EA-9F6B9EE64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47" y="2980692"/>
                <a:ext cx="5935599" cy="1306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AB8AE3E2-A66E-F074-41A1-1F758B5A2DCE}"/>
                  </a:ext>
                </a:extLst>
              </p:cNvPr>
              <p:cNvSpPr txBox="1"/>
              <p:nvPr/>
            </p:nvSpPr>
            <p:spPr>
              <a:xfrm>
                <a:off x="394447" y="4699535"/>
                <a:ext cx="2759858" cy="1946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l-PL" sz="3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=3∙</m:t>
                            </m:r>
                            <m:sSup>
                              <m:sSupPr>
                                <m:ctrlP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sz="3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l-PL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−1.25</m:t>
                            </m:r>
                            <m:r>
                              <a:rPr lang="pl-PL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l-PL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−2.75</m:t>
                            </m:r>
                            <m:r>
                              <a:rPr lang="pl-PL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pl-PL" sz="3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−7</m:t>
                            </m:r>
                            <m:r>
                              <a:rPr lang="pl-PL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</m:t>
                            </m:r>
                          </m:e>
                        </m:mr>
                      </m:m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AB8AE3E2-A66E-F074-41A1-1F758B5A2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47" y="4699535"/>
                <a:ext cx="2759858" cy="1946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3AE69791-0B89-33A4-DA1F-FB5AF804424B}"/>
                  </a:ext>
                </a:extLst>
              </p:cNvPr>
              <p:cNvSpPr txBox="1"/>
              <p:nvPr/>
            </p:nvSpPr>
            <p:spPr>
              <a:xfrm>
                <a:off x="3833913" y="4804698"/>
                <a:ext cx="2496133" cy="1312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pl-PL" sz="3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pl-PL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−0.417 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𝐼𝐼</m:t>
                                </m:r>
                              </m:sub>
                            </m:sSub>
                            <m:r>
                              <a:rPr lang="pl-PL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−0.917 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𝐼𝐼𝐼</m:t>
                                </m:r>
                              </m:sub>
                            </m:sSub>
                            <m:r>
                              <a:rPr lang="pl-PL" sz="3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−2.33 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mr>
                      </m:m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3AE69791-0B89-33A4-DA1F-FB5AF8044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913" y="4804698"/>
                <a:ext cx="2496133" cy="13126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222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7C73A-D6CB-379C-7E73-AA132BE70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A5DBA4-124B-8E61-2EA4-DE78CBD2B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FB010DFA-4A21-5571-9ED1-D9ADB2DC66CA}"/>
                  </a:ext>
                </a:extLst>
              </p:cNvPr>
              <p:cNvSpPr txBox="1"/>
              <p:nvPr/>
            </p:nvSpPr>
            <p:spPr>
              <a:xfrm>
                <a:off x="7619413" y="501639"/>
                <a:ext cx="2496133" cy="1312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pl-PL" sz="3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pl-PL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−0.417 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𝐼𝐼</m:t>
                                </m:r>
                              </m:sub>
                            </m:sSub>
                            <m:r>
                              <a:rPr lang="pl-PL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−0.917 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𝐼𝐼𝐼</m:t>
                                </m:r>
                              </m:sub>
                            </m:sSub>
                            <m:r>
                              <a:rPr lang="pl-PL" sz="3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−2.33 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mr>
                      </m:m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FB010DFA-4A21-5571-9ED1-D9ADB2DC6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413" y="501639"/>
                <a:ext cx="2496133" cy="13126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C0D641B-0804-DC51-3668-EA6124E3F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428" y="1032823"/>
            <a:ext cx="7477405" cy="56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3FDE17AD-A15D-A6E7-B1BF-F54DB0C0919C}"/>
                  </a:ext>
                </a:extLst>
              </p:cNvPr>
              <p:cNvSpPr txBox="1"/>
              <p:nvPr/>
            </p:nvSpPr>
            <p:spPr>
              <a:xfrm>
                <a:off x="7402055" y="2179356"/>
                <a:ext cx="4202296" cy="39988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l-PL" sz="3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pl-PL" sz="3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l-PL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−0.417 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l-PL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−0.917 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pl-PL" sz="3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l-PL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𝐼𝐼𝐼</m:t>
                                </m:r>
                              </m:sub>
                            </m:sSub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=2.67 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=−2.67 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3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l-PL" sz="3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l-PL" sz="3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3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pl-PL" sz="3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 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=−1.91 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        </m:t>
                                </m:r>
                              </m:e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=−1.41 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pl-PL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l-PL" sz="3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sz="3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=0.5 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l-PL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</m:t>
                            </m:r>
                          </m:e>
                        </m:mr>
                      </m:m>
                    </m:oMath>
                  </m:oMathPara>
                </a14:m>
                <a:endParaRPr lang="pl-PL" sz="30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3FDE17AD-A15D-A6E7-B1BF-F54DB0C09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055" y="2179356"/>
                <a:ext cx="4202296" cy="3998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1D3F3544-9B9B-5D81-4A9B-C6D0CAD6CDB8}"/>
              </a:ext>
            </a:extLst>
          </p:cNvPr>
          <p:cNvCxnSpPr/>
          <p:nvPr/>
        </p:nvCxnSpPr>
        <p:spPr>
          <a:xfrm flipV="1">
            <a:off x="593592" y="4496696"/>
            <a:ext cx="0" cy="3948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9E6D7B3A-B56D-2DDD-18EA-90B0F36B7C44}"/>
              </a:ext>
            </a:extLst>
          </p:cNvPr>
          <p:cNvCxnSpPr/>
          <p:nvPr/>
        </p:nvCxnSpPr>
        <p:spPr>
          <a:xfrm flipV="1">
            <a:off x="593592" y="1784524"/>
            <a:ext cx="0" cy="3948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E69ECD60-B8FD-F713-EE11-A3E42916A3DA}"/>
              </a:ext>
            </a:extLst>
          </p:cNvPr>
          <p:cNvCxnSpPr>
            <a:cxnSpLocks/>
          </p:cNvCxnSpPr>
          <p:nvPr/>
        </p:nvCxnSpPr>
        <p:spPr>
          <a:xfrm>
            <a:off x="5590135" y="4425811"/>
            <a:ext cx="0" cy="46571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09835285-3A09-8206-F686-D616E4B89F91}"/>
              </a:ext>
            </a:extLst>
          </p:cNvPr>
          <p:cNvCxnSpPr/>
          <p:nvPr/>
        </p:nvCxnSpPr>
        <p:spPr>
          <a:xfrm flipV="1">
            <a:off x="2259107" y="4409194"/>
            <a:ext cx="0" cy="3948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75ACA82A-4314-30A4-8516-F1B57B86BF9B}"/>
              </a:ext>
            </a:extLst>
          </p:cNvPr>
          <p:cNvCxnSpPr>
            <a:cxnSpLocks/>
          </p:cNvCxnSpPr>
          <p:nvPr/>
        </p:nvCxnSpPr>
        <p:spPr>
          <a:xfrm>
            <a:off x="2648331" y="5208152"/>
            <a:ext cx="639155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FF6217FF-4E88-3A9C-E330-D54C42AAD7DC}"/>
              </a:ext>
            </a:extLst>
          </p:cNvPr>
          <p:cNvCxnSpPr>
            <a:cxnSpLocks/>
          </p:cNvCxnSpPr>
          <p:nvPr/>
        </p:nvCxnSpPr>
        <p:spPr>
          <a:xfrm>
            <a:off x="2425494" y="2710543"/>
            <a:ext cx="542414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653F19C-2F9D-8B31-7860-6D2B1CE74C19}"/>
              </a:ext>
            </a:extLst>
          </p:cNvPr>
          <p:cNvSpPr txBox="1"/>
          <p:nvPr/>
        </p:nvSpPr>
        <p:spPr>
          <a:xfrm>
            <a:off x="593592" y="424519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B7E8378-EFE5-7EE6-3B65-E0711CDFFCE4}"/>
              </a:ext>
            </a:extLst>
          </p:cNvPr>
          <p:cNvSpPr txBox="1"/>
          <p:nvPr/>
        </p:nvSpPr>
        <p:spPr>
          <a:xfrm>
            <a:off x="593592" y="16845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AF164B7-6F03-B490-BAFB-6A474C70EDFF}"/>
              </a:ext>
            </a:extLst>
          </p:cNvPr>
          <p:cNvSpPr txBox="1"/>
          <p:nvPr/>
        </p:nvSpPr>
        <p:spPr>
          <a:xfrm>
            <a:off x="5584841" y="444760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1AF581A-D14F-933E-0C2B-4F6FE175BDF1}"/>
              </a:ext>
            </a:extLst>
          </p:cNvPr>
          <p:cNvSpPr txBox="1"/>
          <p:nvPr/>
        </p:nvSpPr>
        <p:spPr>
          <a:xfrm>
            <a:off x="2842995" y="465866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D1C7343-C313-164C-4DBF-B8FDA692A23A}"/>
              </a:ext>
            </a:extLst>
          </p:cNvPr>
          <p:cNvSpPr txBox="1"/>
          <p:nvPr/>
        </p:nvSpPr>
        <p:spPr>
          <a:xfrm>
            <a:off x="2293475" y="42149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76E68A3-87EC-F947-F774-8E50AB456550}"/>
              </a:ext>
            </a:extLst>
          </p:cNvPr>
          <p:cNvSpPr txBox="1"/>
          <p:nvPr/>
        </p:nvSpPr>
        <p:spPr>
          <a:xfrm>
            <a:off x="2398429" y="220956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8A3A58C1-0398-2B24-F874-2B8ABDCDA5F8}"/>
              </a:ext>
            </a:extLst>
          </p:cNvPr>
          <p:cNvCxnSpPr>
            <a:cxnSpLocks/>
          </p:cNvCxnSpPr>
          <p:nvPr/>
        </p:nvCxnSpPr>
        <p:spPr>
          <a:xfrm>
            <a:off x="568606" y="2710543"/>
            <a:ext cx="400223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E429BF1F-EB33-8EC5-076C-D62E738E0FA0}"/>
              </a:ext>
            </a:extLst>
          </p:cNvPr>
          <p:cNvSpPr txBox="1"/>
          <p:nvPr/>
        </p:nvSpPr>
        <p:spPr>
          <a:xfrm>
            <a:off x="722607" y="276590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40556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2A9950-33C4-9B1A-1AD5-DB3DFA59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potencjałów węzłowych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BEB9995-5391-7B8F-BF75-921699D57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825625"/>
                <a:ext cx="5345831" cy="466869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(0−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3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+(0−</m:t>
                        </m:r>
                        <m:sSub>
                          <m:sSubPr>
                            <m:ctrlP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pl-PL" sz="3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−0)</m:t>
                    </m:r>
                  </m:oMath>
                </a14:m>
                <a:endParaRPr lang="pl-PL" sz="36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pl-PL" sz="3600" b="0" dirty="0"/>
              </a:p>
              <a:p>
                <a:endParaRPr lang="pl-PL" sz="3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l-PL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sz="3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l-PL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l-PL" sz="3600" dirty="0"/>
              </a:p>
              <a:p>
                <a:endParaRPr lang="pl-PL" sz="36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BEB9995-5391-7B8F-BF75-921699D57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825625"/>
                <a:ext cx="5345831" cy="466869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57C024E9-F3B0-58EB-1D03-3EB247C61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742" y="1825625"/>
            <a:ext cx="646747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BEC0A59-F08A-1AD7-4A5A-FB7E674A6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741" y="1825625"/>
            <a:ext cx="646747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C6747-1D6E-9E31-ACFF-6538660D5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8E787-7810-3F2F-617A-7FD8B287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potencjałów węzłowych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C4BF226-0D3B-8053-47F7-8B6A0A46B1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052945"/>
                <a:ext cx="10243127" cy="544137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l-PL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l-PL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l-PL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l-PL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l-PL" sz="32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pl-PL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l-PL" sz="3200" b="0" dirty="0"/>
              </a:p>
              <a:p>
                <a:endParaRPr lang="pl-PL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l-PL" sz="3200" dirty="0"/>
              </a:p>
              <a:p>
                <a:endParaRPr lang="pl-PL" sz="3200" dirty="0"/>
              </a:p>
              <a:p>
                <a14:m>
                  <m:oMath xmlns:m="http://schemas.openxmlformats.org/officeDocument/2006/math">
                    <m:r>
                      <a:rPr lang="pl-PL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l-PL" sz="3200" dirty="0"/>
              </a:p>
              <a:p>
                <a:endParaRPr lang="pl-PL" sz="32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C4BF226-0D3B-8053-47F7-8B6A0A46B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052945"/>
                <a:ext cx="10243127" cy="5441373"/>
              </a:xfrm>
              <a:blipFill>
                <a:blip r:embed="rId2"/>
                <a:stretch>
                  <a:fillRect b="-32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3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1D50E-C69B-F6C5-9660-03FE9DE53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4E49A-CE29-5C31-E406-F5573B70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potencjałów węzłowych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FB151B9-B74B-8342-D01A-F19063CD73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28" y="1163783"/>
                <a:ext cx="12134271" cy="5330536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pl-PL" sz="320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l-PL" sz="3200" dirty="0"/>
              </a:p>
              <a:p>
                <a:endParaRPr lang="pl-PL" sz="3200" dirty="0"/>
              </a:p>
              <a:p>
                <a14:m>
                  <m:oMath xmlns:m="http://schemas.openxmlformats.org/officeDocument/2006/math">
                    <m:r>
                      <a:rPr lang="pl-PL" sz="3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pl-PL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2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pl-PL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2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pl-PL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2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pl-PL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l-PL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l-PL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l-PL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pl-PL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l-PL" sz="32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pl-PL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l-PL" sz="3200" dirty="0"/>
              </a:p>
              <a:p>
                <a:endParaRPr lang="pl-PL" sz="3200" dirty="0"/>
              </a:p>
              <a:p>
                <a:r>
                  <a:rPr lang="pl-PL" sz="3200" dirty="0"/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0.05+0.025+0.025</m:t>
                        </m:r>
                      </m:e>
                    </m:d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+0.025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2−0.025</m:t>
                    </m:r>
                    <m:r>
                      <a:rPr lang="pl-PL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l-PL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40−0.025∙20</m:t>
                    </m:r>
                  </m:oMath>
                </a14:m>
                <a:endParaRPr lang="pl-PL" sz="3200" dirty="0"/>
              </a:p>
              <a:p>
                <a14:m>
                  <m:oMath xmlns:m="http://schemas.openxmlformats.org/officeDocument/2006/math">
                    <m:r>
                      <a:rPr lang="pl-PL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0.025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0.05+0.025</m:t>
                        </m:r>
                      </m:e>
                    </m:d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1−0.025</m:t>
                    </m:r>
                    <m:r>
                      <a:rPr lang="pl-PL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l-PL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</m:oMath>
                </a14:m>
                <a:endParaRPr lang="pl-PL" sz="32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FB151B9-B74B-8342-D01A-F19063CD73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28" y="1163783"/>
                <a:ext cx="12134271" cy="5330536"/>
              </a:xfrm>
              <a:blipFill>
                <a:blip r:embed="rId2"/>
                <a:stretch>
                  <a:fillRect l="-11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33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B6952-C951-90D6-D250-B01C9FC21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4C9421-6FF4-E017-CC46-0FC017E8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potencjałów węzłowych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726EF89-F110-90A9-9447-6FF6AA04B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29" y="1462088"/>
                <a:ext cx="12134271" cy="3127662"/>
              </a:xfrm>
            </p:spPr>
            <p:txBody>
              <a:bodyPr>
                <a:noAutofit/>
              </a:bodyPr>
              <a:lstStyle/>
              <a:p>
                <a:r>
                  <a:rPr lang="pl-PL" sz="3200" dirty="0"/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0.05+0.025</m:t>
                        </m:r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0.025</m:t>
                        </m:r>
                      </m:e>
                    </m:d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3200" i="1">
                        <a:latin typeface="Cambria Math" panose="02040503050406030204" pitchFamily="18" charset="0"/>
                      </a:rPr>
                      <m:t>0.025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=2−0.025</m:t>
                    </m:r>
                    <m:r>
                      <a:rPr lang="pl-PL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∙40−0.025∙20</m:t>
                    </m:r>
                  </m:oMath>
                </a14:m>
                <a:endParaRPr lang="pl-PL" sz="3200" dirty="0"/>
              </a:p>
              <a:p>
                <a:r>
                  <a:rPr lang="pl-PL" sz="3200" dirty="0"/>
                  <a:t>-</a:t>
                </a:r>
                <a14:m>
                  <m:oMath xmlns:m="http://schemas.openxmlformats.org/officeDocument/2006/math">
                    <m:r>
                      <a:rPr lang="pl-PL" sz="3200" i="1">
                        <a:latin typeface="Cambria Math" panose="02040503050406030204" pitchFamily="18" charset="0"/>
                      </a:rPr>
                      <m:t>0.025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0.05</m:t>
                        </m:r>
                        <m:r>
                          <a:rPr lang="pl-PL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0.025</m:t>
                        </m:r>
                      </m:e>
                    </m:d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=2+1−0.025</m:t>
                    </m:r>
                    <m:r>
                      <a:rPr lang="pl-PL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∙20</m:t>
                    </m:r>
                  </m:oMath>
                </a14:m>
                <a:endParaRPr lang="pl-PL" sz="3200" dirty="0"/>
              </a:p>
              <a:p>
                <a:endParaRPr lang="pl-PL" sz="3200" dirty="0"/>
              </a:p>
              <a:p>
                <a14:m>
                  <m:oMath xmlns:m="http://schemas.openxmlformats.org/officeDocument/2006/math">
                    <m:r>
                      <a:rPr lang="pl-PL" sz="32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0.1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+0.025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pl-PL" sz="3200" dirty="0"/>
              </a:p>
              <a:p>
                <a14:m>
                  <m:oMath xmlns:m="http://schemas.openxmlformats.org/officeDocument/2006/math"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−0.025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32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.075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endParaRPr lang="pl-PL" sz="3200" dirty="0"/>
              </a:p>
              <a:p>
                <a:endParaRPr lang="pl-PL" sz="32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726EF89-F110-90A9-9447-6FF6AA04B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29" y="1462088"/>
                <a:ext cx="12134271" cy="3127662"/>
              </a:xfrm>
              <a:blipFill>
                <a:blip r:embed="rId2"/>
                <a:stretch>
                  <a:fillRect l="-1155" t="-370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12EFD198-7D09-0C7A-B7CC-18AAF505B7EC}"/>
                  </a:ext>
                </a:extLst>
              </p:cNvPr>
              <p:cNvSpPr txBox="1"/>
              <p:nvPr/>
            </p:nvSpPr>
            <p:spPr>
              <a:xfrm>
                <a:off x="1926025" y="4831313"/>
                <a:ext cx="8019118" cy="1358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4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4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4800" b="0" i="1" smtClean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pl-PL" sz="4800" b="0" i="1" smtClean="0">
                                    <a:latin typeface="Cambria Math" panose="02040503050406030204" pitchFamily="18" charset="0"/>
                                  </a:rPr>
                                  <m:t>0.025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4800" b="0" i="1" smtClean="0">
                                    <a:latin typeface="Cambria Math" panose="02040503050406030204" pitchFamily="18" charset="0"/>
                                  </a:rPr>
                                  <m:t>−0.025</m:t>
                                </m:r>
                              </m:e>
                              <m:e>
                                <m:r>
                                  <a:rPr lang="pl-PL" sz="4800" b="0" i="1" smtClean="0">
                                    <a:latin typeface="Cambria Math" panose="02040503050406030204" pitchFamily="18" charset="0"/>
                                  </a:rPr>
                                  <m:t>0.075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4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4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4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4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48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12EFD198-7D09-0C7A-B7CC-18AAF505B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25" y="4831313"/>
                <a:ext cx="8019118" cy="13581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6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A49E3-D400-33B8-E395-2125F0BF8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3BE3E3-1E35-D3E9-4E8B-8AA08095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potencjałów węzłowych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8A2111A3-2BAB-501F-7A16-E4D65C0DF464}"/>
                  </a:ext>
                </a:extLst>
              </p:cNvPr>
              <p:cNvSpPr txBox="1"/>
              <p:nvPr/>
            </p:nvSpPr>
            <p:spPr>
              <a:xfrm>
                <a:off x="272715" y="1462088"/>
                <a:ext cx="8413072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0.025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−0.025</m:t>
                                </m:r>
                              </m:e>
                              <m:e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0.075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=−0.0068750</m:t>
                      </m:r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8A2111A3-2BAB-501F-7A16-E4D65C0DF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5" y="1462088"/>
                <a:ext cx="8413072" cy="1038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186D6B9B-20AE-AE9C-861E-9CFAE2D8213D}"/>
                  </a:ext>
                </a:extLst>
              </p:cNvPr>
              <p:cNvSpPr txBox="1"/>
              <p:nvPr/>
            </p:nvSpPr>
            <p:spPr>
              <a:xfrm>
                <a:off x="272715" y="2909530"/>
                <a:ext cx="6465231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0.025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e>
                              <m:e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0.075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=−0.025</m:t>
                      </m:r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186D6B9B-20AE-AE9C-861E-9CFAE2D82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5" y="2909530"/>
                <a:ext cx="6465231" cy="1038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C320F03B-2BE2-2F33-DE6F-D11F7798D26C}"/>
                  </a:ext>
                </a:extLst>
              </p:cNvPr>
              <p:cNvSpPr txBox="1"/>
              <p:nvPr/>
            </p:nvSpPr>
            <p:spPr>
              <a:xfrm>
                <a:off x="272715" y="4372853"/>
                <a:ext cx="7143943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−0.025</m:t>
                                </m:r>
                              </m:e>
                              <m:e>
                                <m:r>
                                  <a:rPr lang="pl-PL" sz="4000" b="0" i="1" smtClean="0"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4000" i="1">
                          <a:latin typeface="Cambria Math" panose="02040503050406030204" pitchFamily="18" charset="0"/>
                        </a:rPr>
                        <m:t>0.2375</m:t>
                      </m:r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C320F03B-2BE2-2F33-DE6F-D11F7798D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5" y="4372853"/>
                <a:ext cx="7143943" cy="10389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26D064F5-CCDE-D3B2-44C8-CD4941D80FCA}"/>
                  </a:ext>
                </a:extLst>
              </p:cNvPr>
              <p:cNvSpPr txBox="1"/>
              <p:nvPr/>
            </p:nvSpPr>
            <p:spPr>
              <a:xfrm>
                <a:off x="6727907" y="3436940"/>
                <a:ext cx="5109284" cy="1151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4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4000" i="1">
                          <a:latin typeface="Cambria Math" panose="02040503050406030204" pitchFamily="18" charset="0"/>
                        </a:rPr>
                        <m:t>=3.6363636</m:t>
                      </m:r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26D064F5-CCDE-D3B2-44C8-CD4941D80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07" y="3436940"/>
                <a:ext cx="5109284" cy="11517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605CC31E-035B-E218-F198-AB92B97FAB91}"/>
                  </a:ext>
                </a:extLst>
              </p:cNvPr>
              <p:cNvSpPr txBox="1"/>
              <p:nvPr/>
            </p:nvSpPr>
            <p:spPr>
              <a:xfrm>
                <a:off x="6886943" y="5524579"/>
                <a:ext cx="4963090" cy="1151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4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4000" i="1">
                          <a:latin typeface="Cambria Math" panose="02040503050406030204" pitchFamily="18" charset="0"/>
                        </a:rPr>
                        <m:t>=34.545455</m:t>
                      </m:r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605CC31E-035B-E218-F198-AB92B97FA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943" y="5524579"/>
                <a:ext cx="4963090" cy="11517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0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41C8E-2FF0-02A7-8410-8996C845C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16A322-8690-C688-18D5-977E5EFE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potencjałów węzłowych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614DFCB-EC59-C396-39BC-F4E80EFD34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2032000"/>
                <a:ext cx="11813308" cy="446231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=−0.05</m:t>
                    </m:r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∙3.6363636=−</m:t>
                    </m:r>
                    <m:f>
                      <m:fPr>
                        <m:ctrlP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pl-PL" sz="3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=0.025</m:t>
                    </m:r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40−</m:t>
                        </m:r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3.6363636</m:t>
                        </m:r>
                      </m:e>
                    </m:d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pl-PL" sz="36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=0.05</m:t>
                    </m:r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l-PL" sz="3600" i="1">
                        <a:latin typeface="Cambria Math" panose="02040503050406030204" pitchFamily="18" charset="0"/>
                      </a:rPr>
                      <m:t>34.545455</m:t>
                    </m:r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=1</m:t>
                    </m:r>
                    <m:f>
                      <m:fPr>
                        <m:ctrlP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pl-PL" sz="36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pl-PL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=0.025∗(20+</m:t>
                    </m:r>
                    <m:r>
                      <a:rPr lang="pl-PL" sz="3600" i="1">
                        <a:latin typeface="Cambria Math" panose="02040503050406030204" pitchFamily="18" charset="0"/>
                      </a:rPr>
                      <m:t>34.545455</m:t>
                    </m:r>
                  </m:oMath>
                </a14:m>
                <a:r>
                  <a:rPr lang="pl-PL" sz="3600" b="0" dirty="0"/>
                  <a:t>-</a:t>
                </a:r>
                <a:r>
                  <a:rPr lang="pl-PL" sz="3600" dirty="0"/>
                  <a:t> </a:t>
                </a:r>
                <a14:m>
                  <m:oMath xmlns:m="http://schemas.openxmlformats.org/officeDocument/2006/math">
                    <m:r>
                      <a:rPr lang="pl-PL" sz="3600" i="1">
                        <a:latin typeface="Cambria Math" panose="02040503050406030204" pitchFamily="18" charset="0"/>
                      </a:rPr>
                      <m:t>3.6363636</m:t>
                    </m:r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)=1</m:t>
                    </m:r>
                    <m:f>
                      <m:fPr>
                        <m:ctrlP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pl-PL" sz="3600" b="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614DFCB-EC59-C396-39BC-F4E80EFD34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2032000"/>
                <a:ext cx="11813308" cy="4462318"/>
              </a:xfrm>
              <a:blipFill>
                <a:blip r:embed="rId2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AA4B833B-D20F-DC6E-1120-A683AA7AFF3F}"/>
                  </a:ext>
                </a:extLst>
              </p:cNvPr>
              <p:cNvSpPr txBox="1"/>
              <p:nvPr/>
            </p:nvSpPr>
            <p:spPr>
              <a:xfrm>
                <a:off x="230909" y="1275359"/>
                <a:ext cx="36262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4000" i="1">
                          <a:latin typeface="Cambria Math" panose="02040503050406030204" pitchFamily="18" charset="0"/>
                        </a:rPr>
                        <m:t>3.6363636</m:t>
                      </m:r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AA4B833B-D20F-DC6E-1120-A683AA7A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09" y="1275359"/>
                <a:ext cx="3626249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BA1040E1-3B3F-D0AC-2CFE-1BE3CB81AA85}"/>
                  </a:ext>
                </a:extLst>
              </p:cNvPr>
              <p:cNvSpPr txBox="1"/>
              <p:nvPr/>
            </p:nvSpPr>
            <p:spPr>
              <a:xfrm>
                <a:off x="5964382" y="1275358"/>
                <a:ext cx="36381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4000" i="1">
                          <a:latin typeface="Cambria Math" panose="02040503050406030204" pitchFamily="18" charset="0"/>
                        </a:rPr>
                        <m:t>34.545455</m:t>
                      </m:r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BA1040E1-3B3F-D0AC-2CFE-1BE3CB81A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382" y="1275358"/>
                <a:ext cx="363811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06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E944288-42E6-7BC0-2CB2-7E5FF0223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7C8BE9-4D8B-7E0F-0B73-22039A88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wzajemności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FE8E7A-2C19-D8D5-F440-6DA47BF0C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8" y="1378816"/>
            <a:ext cx="11813309" cy="205018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obwodzie rozgałęzionym, z jednym źródłem napięciowym, wywołującym w </a:t>
            </a:r>
            <a:r>
              <a:rPr lang="pl-PL" i="1" dirty="0"/>
              <a:t>k</a:t>
            </a:r>
            <a:r>
              <a:rPr lang="pl-PL" dirty="0"/>
              <a:t>-tej gałęzi prąd </a:t>
            </a:r>
            <a:r>
              <a:rPr lang="pl-PL" b="1" dirty="0"/>
              <a:t>I</a:t>
            </a:r>
            <a:r>
              <a:rPr lang="pl-PL" dirty="0"/>
              <a:t>, to po przeniesieniu źródła do tej gałęzi, w gałęzi z której przeniesiono źródło popłynie taki sam prąd jaki płynął pierwotnie w gałęzi </a:t>
            </a:r>
            <a:r>
              <a:rPr lang="pl-PL" i="1" dirty="0"/>
              <a:t>k</a:t>
            </a:r>
            <a:r>
              <a:rPr lang="pl-PL" dirty="0"/>
              <a:t>-tej.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AC66D67-71F9-AC44-5324-720F4F0FA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" y="4403004"/>
            <a:ext cx="121920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załka: w lewo i w prawo 3">
            <a:extLst>
              <a:ext uri="{FF2B5EF4-FFF2-40B4-BE49-F238E27FC236}">
                <a16:creationId xmlns:a16="http://schemas.microsoft.com/office/drawing/2014/main" id="{EA502B62-4B49-F085-594E-F1557A6633EC}"/>
              </a:ext>
            </a:extLst>
          </p:cNvPr>
          <p:cNvSpPr/>
          <p:nvPr/>
        </p:nvSpPr>
        <p:spPr>
          <a:xfrm>
            <a:off x="5372101" y="4892097"/>
            <a:ext cx="1704109" cy="708603"/>
          </a:xfrm>
          <a:prstGeom prst="left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389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2A9950-33C4-9B1A-1AD5-DB3DFA59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potencjałów węzłowych II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BEC0A59-F08A-1AD7-4A5A-FB7E674A6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09" y="2704523"/>
            <a:ext cx="5916508" cy="401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3D16CDCC-4D62-9499-7272-2FF307A2BD5F}"/>
                  </a:ext>
                </a:extLst>
              </p:cNvPr>
              <p:cNvSpPr txBox="1"/>
              <p:nvPr/>
            </p:nvSpPr>
            <p:spPr>
              <a:xfrm>
                <a:off x="226292" y="1311651"/>
                <a:ext cx="10637207" cy="10288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3D16CDCC-4D62-9499-7272-2FF307A2B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92" y="1311651"/>
                <a:ext cx="10637207" cy="10288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4F7F5D16-2C39-E7E5-B270-75C04068770F}"/>
                  </a:ext>
                </a:extLst>
              </p:cNvPr>
              <p:cNvSpPr txBox="1"/>
              <p:nvPr/>
            </p:nvSpPr>
            <p:spPr>
              <a:xfrm>
                <a:off x="226292" y="3049191"/>
                <a:ext cx="4834593" cy="24971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0−</m:t>
                                    </m:r>
                                    <m:sSub>
                                      <m:sSubPr>
                                        <m:ctrlPr>
                                          <a:rPr lang="pl-PL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3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0−</m:t>
                                    </m:r>
                                    <m:sSub>
                                      <m:sSubPr>
                                        <m:ctrlPr>
                                          <a:rPr lang="pl-PL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3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l-PL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6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pl-PL" sz="3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6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3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l-PL" sz="3600" i="1">
                                        <a:latin typeface="Cambria Math" panose="02040503050406030204" pitchFamily="18" charset="0"/>
                                      </a:rPr>
                                      <m:t>−0</m:t>
                                    </m:r>
                                  </m:e>
                                </m:d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6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3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l-PL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6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3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3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l-PL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pl-PL" sz="3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4F7F5D16-2C39-E7E5-B270-75C040687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92" y="3049191"/>
                <a:ext cx="4834593" cy="24971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689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2A9950-33C4-9B1A-1AD5-DB3DFA59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potencjałów węzłowych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3D16CDCC-4D62-9499-7272-2FF307A2BD5F}"/>
                  </a:ext>
                </a:extLst>
              </p:cNvPr>
              <p:cNvSpPr txBox="1"/>
              <p:nvPr/>
            </p:nvSpPr>
            <p:spPr>
              <a:xfrm>
                <a:off x="226292" y="1311651"/>
                <a:ext cx="10647915" cy="10288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3D16CDCC-4D62-9499-7272-2FF307A2B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92" y="1311651"/>
                <a:ext cx="10647915" cy="10288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8CF0629E-7069-1C5E-E477-C40E24A380A0}"/>
                  </a:ext>
                </a:extLst>
              </p:cNvPr>
              <p:cNvSpPr txBox="1"/>
              <p:nvPr/>
            </p:nvSpPr>
            <p:spPr>
              <a:xfrm>
                <a:off x="259046" y="2636795"/>
                <a:ext cx="11668131" cy="792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2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.05+0.025+0.025</m:t>
                                </m:r>
                              </m:e>
                              <m:e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−0.025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−0.025</m:t>
                                </m:r>
                              </m:e>
                              <m:e>
                                <m:r>
                                  <a:rPr lang="pl-PL" sz="2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.05+0.025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0.025∙40+0.025∙20−2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−0.025∙20+1+2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8CF0629E-7069-1C5E-E477-C40E24A38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46" y="2636795"/>
                <a:ext cx="11668131" cy="792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5AA8242E-8716-D8B3-1C78-3D954FF9049A}"/>
                  </a:ext>
                </a:extLst>
              </p:cNvPr>
              <p:cNvSpPr txBox="1"/>
              <p:nvPr/>
            </p:nvSpPr>
            <p:spPr>
              <a:xfrm>
                <a:off x="2209943" y="4603707"/>
                <a:ext cx="6680611" cy="1018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−0.025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−0.025</m:t>
                                </m:r>
                              </m:e>
                              <m:e>
                                <m:r>
                                  <a:rPr lang="pl-PL" sz="3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.075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−0.5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5AA8242E-8716-D8B3-1C78-3D954FF90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943" y="4603707"/>
                <a:ext cx="6680611" cy="10188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457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2A9950-33C4-9B1A-1AD5-DB3DFA59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potencjałów węzłowych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5AA8242E-8716-D8B3-1C78-3D954FF9049A}"/>
                  </a:ext>
                </a:extLst>
              </p:cNvPr>
              <p:cNvSpPr txBox="1"/>
              <p:nvPr/>
            </p:nvSpPr>
            <p:spPr>
              <a:xfrm>
                <a:off x="142008" y="1269780"/>
                <a:ext cx="6680611" cy="1018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−0.025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−0.025</m:t>
                                </m:r>
                              </m:e>
                              <m:e>
                                <m:r>
                                  <a:rPr lang="pl-PL" sz="3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.075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−0.5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5AA8242E-8716-D8B3-1C78-3D954FF90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8" y="1269780"/>
                <a:ext cx="6680611" cy="10188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B24F220D-536E-4C5E-D918-E8E5E1CC0F93}"/>
                  </a:ext>
                </a:extLst>
              </p:cNvPr>
              <p:cNvSpPr txBox="1"/>
              <p:nvPr/>
            </p:nvSpPr>
            <p:spPr>
              <a:xfrm>
                <a:off x="311558" y="2595343"/>
                <a:ext cx="8330935" cy="935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600" i="1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pl-PL" sz="3600" i="1">
                                    <a:latin typeface="Cambria Math" panose="02040503050406030204" pitchFamily="18" charset="0"/>
                                  </a:rPr>
                                  <m:t>−0.025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600" i="1">
                                    <a:latin typeface="Cambria Math" panose="02040503050406030204" pitchFamily="18" charset="0"/>
                                  </a:rPr>
                                  <m:t>−0.025</m:t>
                                </m:r>
                              </m:e>
                              <m:e>
                                <m:r>
                                  <a:rPr lang="pl-PL" sz="3600" i="1">
                                    <a:latin typeface="Cambria Math" panose="02040503050406030204" pitchFamily="18" charset="0"/>
                                  </a:rPr>
                                  <m:t>0.075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=0.0068750</m:t>
                      </m:r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B24F220D-536E-4C5E-D918-E8E5E1CC0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8" y="2595343"/>
                <a:ext cx="8330935" cy="9350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ED2D19BC-EA33-6CE8-9200-CE5987E23899}"/>
                  </a:ext>
                </a:extLst>
              </p:cNvPr>
              <p:cNvSpPr txBox="1"/>
              <p:nvPr/>
            </p:nvSpPr>
            <p:spPr>
              <a:xfrm>
                <a:off x="311558" y="3728598"/>
                <a:ext cx="6926383" cy="935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6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l-PL" sz="3600" i="1">
                                    <a:latin typeface="Cambria Math" panose="02040503050406030204" pitchFamily="18" charset="0"/>
                                  </a:rPr>
                                  <m:t>−0.025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e>
                              <m:e>
                                <m:r>
                                  <a:rPr lang="pl-PL" sz="3600" i="1">
                                    <a:latin typeface="Cambria Math" panose="02040503050406030204" pitchFamily="18" charset="0"/>
                                  </a:rPr>
                                  <m:t>0.075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=0.025</m:t>
                      </m:r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ED2D19BC-EA33-6CE8-9200-CE5987E23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8" y="3728598"/>
                <a:ext cx="6926383" cy="9350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E284253D-BDE9-851C-A824-B32FAE211E86}"/>
                  </a:ext>
                </a:extLst>
              </p:cNvPr>
              <p:cNvSpPr txBox="1"/>
              <p:nvPr/>
            </p:nvSpPr>
            <p:spPr>
              <a:xfrm>
                <a:off x="311558" y="4951901"/>
                <a:ext cx="7191969" cy="935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600" i="1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pl-PL" sz="3600" i="1">
                                    <a:latin typeface="Cambria Math" panose="02040503050406030204" pitchFamily="18" charset="0"/>
                                  </a:rPr>
                                  <m:t>−0</m:t>
                                </m:r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pl-PL" sz="3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600" i="1">
                                    <a:latin typeface="Cambria Math" panose="02040503050406030204" pitchFamily="18" charset="0"/>
                                  </a:rPr>
                                  <m:t>−0.025</m:t>
                                </m:r>
                              </m:e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2.</m:t>
                                </m:r>
                                <m:r>
                                  <a:rPr lang="pl-PL" sz="3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600" b="0" i="0" smtClean="0">
                          <a:latin typeface="Cambria Math" panose="02040503050406030204" pitchFamily="18" charset="0"/>
                        </a:rPr>
                        <m:t>=0.2375</m:t>
                      </m:r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E284253D-BDE9-851C-A824-B32FAE211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8" y="4951901"/>
                <a:ext cx="7191969" cy="935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69F93EC2-260A-855B-FE40-A0DCBED61461}"/>
                  </a:ext>
                </a:extLst>
              </p:cNvPr>
              <p:cNvSpPr txBox="1"/>
              <p:nvPr/>
            </p:nvSpPr>
            <p:spPr>
              <a:xfrm>
                <a:off x="7677558" y="3530407"/>
                <a:ext cx="3169266" cy="1036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3600" b="0" i="0" smtClean="0">
                          <a:latin typeface="Cambria Math" panose="02040503050406030204" pitchFamily="18" charset="0"/>
                        </a:rPr>
                        <m:t>=3.63</m:t>
                      </m:r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69F93EC2-260A-855B-FE40-A0DCBED61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558" y="3530407"/>
                <a:ext cx="3169266" cy="10365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684374BF-D6A9-541C-927A-DB6AED4ACB5D}"/>
                  </a:ext>
                </a:extLst>
              </p:cNvPr>
              <p:cNvSpPr txBox="1"/>
              <p:nvPr/>
            </p:nvSpPr>
            <p:spPr>
              <a:xfrm>
                <a:off x="7677558" y="4853412"/>
                <a:ext cx="3445559" cy="1036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3600" b="0" i="0" smtClean="0">
                          <a:latin typeface="Cambria Math" panose="02040503050406030204" pitchFamily="18" charset="0"/>
                        </a:rPr>
                        <m:t>=34.54</m:t>
                      </m:r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684374BF-D6A9-541C-927A-DB6AED4AC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558" y="4853412"/>
                <a:ext cx="3445559" cy="1036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310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2A9950-33C4-9B1A-1AD5-DB3DFA59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potencjałów węzłowych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4F7F5D16-2C39-E7E5-B270-75C04068770F}"/>
                  </a:ext>
                </a:extLst>
              </p:cNvPr>
              <p:cNvSpPr txBox="1"/>
              <p:nvPr/>
            </p:nvSpPr>
            <p:spPr>
              <a:xfrm>
                <a:off x="55166" y="1802282"/>
                <a:ext cx="12492844" cy="4027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3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3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3100" b="0" i="1" smtClean="0">
                                    <a:latin typeface="Cambria Math" panose="02040503050406030204" pitchFamily="18" charset="0"/>
                                  </a:rPr>
                                  <m:t>=−0.05</m:t>
                                </m:r>
                                <m:r>
                                  <a:rPr lang="pl-PL" sz="3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∙3.63=0.90925≈−</m:t>
                                </m:r>
                                <m:f>
                                  <m:fPr>
                                    <m:ctrlPr>
                                      <a:rPr lang="pl-PL" sz="3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pl-PL" sz="3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3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1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pl-PL" sz="31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3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1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31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3100" b="0" i="1" smtClean="0">
                                    <a:latin typeface="Cambria Math" panose="02040503050406030204" pitchFamily="18" charset="0"/>
                                  </a:rPr>
                                  <m:t>=0.025</m:t>
                                </m:r>
                                <m:d>
                                  <m:dPr>
                                    <m:ctrlP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40−3.63</m:t>
                                    </m:r>
                                  </m:e>
                                </m:d>
                                <m:r>
                                  <a:rPr lang="pl-PL" sz="3100" b="0" i="1" smtClean="0">
                                    <a:latin typeface="Cambria Math" panose="02040503050406030204" pitchFamily="18" charset="0"/>
                                  </a:rPr>
                                  <m:t>=0.9091</m:t>
                                </m:r>
                                <m:r>
                                  <a:rPr lang="pl-PL" sz="3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lang="pl-PL" sz="3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pl-PL" sz="3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3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1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3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3100" b="0" i="1" smtClean="0">
                                    <a:latin typeface="Cambria Math" panose="02040503050406030204" pitchFamily="18" charset="0"/>
                                  </a:rPr>
                                  <m:t>=0.05</m:t>
                                </m:r>
                                <m:r>
                                  <a:rPr lang="pl-PL" sz="3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∙34.54=1.727≈1</m:t>
                                </m:r>
                                <m:f>
                                  <m:fPr>
                                    <m:ctrlPr>
                                      <a:rPr lang="pl-PL" sz="3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pl-PL" sz="3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3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3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1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3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3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pl-PL" sz="3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31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pl-PL" sz="31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pl-PL" sz="31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pl-PL" sz="31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3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l-PL" sz="31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3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1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31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3100" b="0" i="1" smtClean="0">
                                    <a:latin typeface="Cambria Math" panose="02040503050406030204" pitchFamily="18" charset="0"/>
                                  </a:rPr>
                                  <m:t>=0.025</m:t>
                                </m:r>
                                <m:d>
                                  <m:dPr>
                                    <m:ctrlP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</a:rPr>
                                      <m:t>20+34.54−3.63</m:t>
                                    </m:r>
                                  </m:e>
                                </m:d>
                                <m:r>
                                  <a:rPr lang="pl-PL" sz="3100" b="0" i="1" smtClean="0">
                                    <a:latin typeface="Cambria Math" panose="02040503050406030204" pitchFamily="18" charset="0"/>
                                  </a:rPr>
                                  <m:t>=1.17275</m:t>
                                </m:r>
                                <m:r>
                                  <a:rPr lang="pl-PL" sz="3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≈1</m:t>
                                </m:r>
                                <m:f>
                                  <m:fPr>
                                    <m:ctrlPr>
                                      <a:rPr lang="pl-PL" sz="3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l-PL" sz="3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1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4F7F5D16-2C39-E7E5-B270-75C040687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6" y="1802282"/>
                <a:ext cx="12492844" cy="4027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805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F35B4-2131-9819-5A55-643CB97E1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7E316E-4F92-6CF9-B2E6-7C253D81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0672DB-4C62-64D7-1536-3AA2CBF8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019" y="258618"/>
            <a:ext cx="6299198" cy="5144655"/>
          </a:xfrm>
        </p:spPr>
        <p:txBody>
          <a:bodyPr>
            <a:normAutofit/>
          </a:bodyPr>
          <a:lstStyle/>
          <a:p>
            <a:pPr marL="0" indent="0" defTabSz="534988">
              <a:buNone/>
            </a:pPr>
            <a:r>
              <a:rPr lang="pl-PL" dirty="0"/>
              <a:t>	Obliczyć wartości prądów gałęziowych w obwodzie pokazanym na rysunku.</a:t>
            </a:r>
          </a:p>
          <a:p>
            <a:pPr marL="0" indent="0" defTabSz="534988">
              <a:buNone/>
            </a:pPr>
            <a:r>
              <a:rPr lang="pl-PL" dirty="0"/>
              <a:t>Dane: </a:t>
            </a:r>
            <a:r>
              <a:rPr lang="pl-PL" dirty="0" err="1"/>
              <a:t>R</a:t>
            </a:r>
            <a:r>
              <a:rPr lang="pl-PL" baseline="-25000" dirty="0" err="1"/>
              <a:t>x</a:t>
            </a:r>
            <a:r>
              <a:rPr lang="pl-PL" dirty="0"/>
              <a:t>=50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𝛺, E</a:t>
            </a:r>
            <a:r>
              <a:rPr lang="pl-PL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=100V, </a:t>
            </a:r>
            <a:r>
              <a:rPr lang="pl-PL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Iz</a:t>
            </a:r>
            <a:r>
              <a:rPr lang="pl-PL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=5A</a:t>
            </a:r>
            <a:endParaRPr lang="pl-P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13AC6F-FCF4-1CBD-0017-8E277C52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428" y="1032823"/>
            <a:ext cx="7477405" cy="56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26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C0FF2C-3D53-E5BC-A790-9925C184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69A280-53BF-C5DC-165C-CFDE1E1EB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45" y="1262742"/>
            <a:ext cx="5781963" cy="559525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Wyznaczyć rozpływ prądów w obwodzie pokazanym na rysunku. Dane do zadania:</a:t>
            </a:r>
          </a:p>
          <a:p>
            <a:pPr marL="0" indent="0">
              <a:buNone/>
            </a:pPr>
            <a:r>
              <a:rPr lang="pl-PL" dirty="0"/>
              <a:t>R</a:t>
            </a:r>
            <a:r>
              <a:rPr lang="pl-PL" baseline="-25000" dirty="0"/>
              <a:t>1</a:t>
            </a:r>
            <a:r>
              <a:rPr lang="pl-PL" dirty="0"/>
              <a:t>=R</a:t>
            </a:r>
            <a:r>
              <a:rPr lang="pl-PL" baseline="-25000" dirty="0"/>
              <a:t>4</a:t>
            </a:r>
            <a:r>
              <a:rPr lang="pl-PL" dirty="0"/>
              <a:t>=5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pPr marL="0" indent="0">
              <a:buNone/>
            </a:pPr>
            <a:r>
              <a:rPr lang="pl-PL" dirty="0"/>
              <a:t>R</a:t>
            </a:r>
            <a:r>
              <a:rPr lang="pl-PL" baseline="-25000" dirty="0"/>
              <a:t>2</a:t>
            </a:r>
            <a:r>
              <a:rPr lang="pl-PL" dirty="0"/>
              <a:t>=3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pPr marL="0" indent="0">
              <a:buNone/>
            </a:pPr>
            <a:r>
              <a:rPr lang="pl-PL" dirty="0"/>
              <a:t>R</a:t>
            </a:r>
            <a:r>
              <a:rPr lang="pl-PL" baseline="-25000" dirty="0"/>
              <a:t>3</a:t>
            </a:r>
            <a:r>
              <a:rPr lang="pl-PL" dirty="0"/>
              <a:t>=2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pPr marL="0" indent="0">
              <a:buNone/>
            </a:pPr>
            <a:r>
              <a:rPr lang="pl-PL" dirty="0"/>
              <a:t>R</a:t>
            </a:r>
            <a:r>
              <a:rPr lang="pl-PL" baseline="-25000" dirty="0"/>
              <a:t>5</a:t>
            </a:r>
            <a:r>
              <a:rPr lang="pl-PL" dirty="0"/>
              <a:t>=1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pPr marL="0" indent="0">
              <a:buNone/>
            </a:pPr>
            <a:r>
              <a:rPr lang="pl-PL" dirty="0"/>
              <a:t>R</a:t>
            </a:r>
            <a:r>
              <a:rPr lang="pl-PL" baseline="-25000" dirty="0"/>
              <a:t>6</a:t>
            </a:r>
            <a:r>
              <a:rPr lang="pl-PL" dirty="0"/>
              <a:t>=0.5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pPr marL="0" indent="0">
              <a:buNone/>
            </a:pPr>
            <a:r>
              <a:rPr lang="pl-PL" dirty="0"/>
              <a:t>E</a:t>
            </a:r>
            <a:r>
              <a:rPr lang="pl-PL" baseline="-25000" dirty="0"/>
              <a:t>5</a:t>
            </a:r>
            <a:r>
              <a:rPr lang="pl-PL" dirty="0"/>
              <a:t>=11V</a:t>
            </a:r>
          </a:p>
          <a:p>
            <a:pPr marL="0" indent="0">
              <a:buNone/>
            </a:pPr>
            <a:r>
              <a:rPr lang="pl-PL" dirty="0"/>
              <a:t>E</a:t>
            </a:r>
            <a:r>
              <a:rPr lang="pl-PL" baseline="-25000" dirty="0"/>
              <a:t>6</a:t>
            </a:r>
            <a:r>
              <a:rPr lang="pl-PL" dirty="0"/>
              <a:t>=36V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4D8C0A-AAC6-B2F5-1465-13144427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63" y="1630468"/>
            <a:ext cx="6236854" cy="50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784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6D835FE-C9B5-7AD6-9ED1-95C6FB3AD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62" y="1838630"/>
            <a:ext cx="59340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5972D8A0-BAB2-4517-1026-1625B0928E88}"/>
                  </a:ext>
                </a:extLst>
              </p:cNvPr>
              <p:cNvSpPr txBox="1"/>
              <p:nvPr/>
            </p:nvSpPr>
            <p:spPr>
              <a:xfrm>
                <a:off x="187500" y="309938"/>
                <a:ext cx="8394606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l-PL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pl-PL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l-PL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pl-PL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pl-PL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5972D8A0-BAB2-4517-1026-1625B0928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00" y="309938"/>
                <a:ext cx="8394606" cy="11738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6413AE2C-EE9F-98C5-0FF4-BAC8B4E01F15}"/>
                  </a:ext>
                </a:extLst>
              </p:cNvPr>
              <p:cNvSpPr txBox="1"/>
              <p:nvPr/>
            </p:nvSpPr>
            <p:spPr>
              <a:xfrm>
                <a:off x="187500" y="1589491"/>
                <a:ext cx="6910482" cy="2187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pl-PL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∙36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−2∙36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6413AE2C-EE9F-98C5-0FF4-BAC8B4E01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00" y="1589491"/>
                <a:ext cx="6910482" cy="21875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817A26F6-8CC1-EFBA-40F1-D36F870B25A6}"/>
                  </a:ext>
                </a:extLst>
              </p:cNvPr>
              <p:cNvSpPr txBox="1"/>
              <p:nvPr/>
            </p:nvSpPr>
            <p:spPr>
              <a:xfrm>
                <a:off x="187500" y="3992454"/>
                <a:ext cx="5228419" cy="2552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pl-PL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sz="28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pl-PL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817A26F6-8CC1-EFBA-40F1-D36F870B2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00" y="3992454"/>
                <a:ext cx="5228419" cy="25521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ytuł 1">
            <a:extLst>
              <a:ext uri="{FF2B5EF4-FFF2-40B4-BE49-F238E27FC236}">
                <a16:creationId xmlns:a16="http://schemas.microsoft.com/office/drawing/2014/main" id="{48B5860F-80F6-B609-2D34-598EC56D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724" y="136525"/>
            <a:ext cx="3624494" cy="1325563"/>
          </a:xfrm>
        </p:spPr>
        <p:txBody>
          <a:bodyPr/>
          <a:lstStyle/>
          <a:p>
            <a:r>
              <a:rPr lang="pl-PL" dirty="0"/>
              <a:t>Zadanie 2a</a:t>
            </a:r>
          </a:p>
        </p:txBody>
      </p:sp>
    </p:spTree>
    <p:extLst>
      <p:ext uri="{BB962C8B-B14F-4D97-AF65-F5344CB8AC3E}">
        <p14:creationId xmlns:p14="http://schemas.microsoft.com/office/powerpoint/2010/main" val="19047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1F7AF9-799D-82CF-78C3-AA55B32D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317171"/>
            <a:ext cx="3437577" cy="23404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dirty="0"/>
              <a:t>W=3.68667</a:t>
            </a:r>
          </a:p>
          <a:p>
            <a:pPr marL="0" indent="0">
              <a:buNone/>
            </a:pPr>
            <a:r>
              <a:rPr lang="pl-PL" sz="3200" dirty="0"/>
              <a:t>W</a:t>
            </a:r>
            <a:r>
              <a:rPr lang="pl-PL" sz="3200" baseline="-25000" dirty="0"/>
              <a:t>1</a:t>
            </a:r>
            <a:r>
              <a:rPr lang="pl-PL" sz="3200" dirty="0"/>
              <a:t>=58.986667</a:t>
            </a:r>
          </a:p>
          <a:p>
            <a:pPr marL="0" indent="0">
              <a:buNone/>
            </a:pPr>
            <a:r>
              <a:rPr lang="pl-PL" sz="3200" dirty="0"/>
              <a:t>W</a:t>
            </a:r>
            <a:r>
              <a:rPr lang="pl-PL" sz="3200" baseline="-25000" dirty="0"/>
              <a:t>2</a:t>
            </a:r>
            <a:r>
              <a:rPr lang="pl-PL" sz="3200" dirty="0"/>
              <a:t>=22.12</a:t>
            </a:r>
          </a:p>
          <a:p>
            <a:pPr marL="0" indent="0">
              <a:buNone/>
            </a:pPr>
            <a:r>
              <a:rPr lang="pl-PL" sz="3200" dirty="0"/>
              <a:t>W</a:t>
            </a:r>
            <a:r>
              <a:rPr lang="pl-PL" sz="3200" baseline="-25000" dirty="0"/>
              <a:t>3</a:t>
            </a:r>
            <a:r>
              <a:rPr lang="pl-PL" sz="3200" dirty="0"/>
              <a:t>=-55.3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FA4508D8-F450-0B0D-4DCA-E0D054C3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8" y="136525"/>
            <a:ext cx="11902209" cy="1325563"/>
          </a:xfrm>
        </p:spPr>
        <p:txBody>
          <a:bodyPr/>
          <a:lstStyle/>
          <a:p>
            <a:r>
              <a:rPr lang="pl-PL" dirty="0"/>
              <a:t>Zadanie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C5E9371-0F22-D4B3-DFD7-BAC5FB8E1380}"/>
                  </a:ext>
                </a:extLst>
              </p:cNvPr>
              <p:cNvSpPr txBox="1"/>
              <p:nvPr/>
            </p:nvSpPr>
            <p:spPr>
              <a:xfrm>
                <a:off x="4124348" y="2264228"/>
                <a:ext cx="4717895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35.94667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3.686667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C5E9371-0F22-D4B3-DFD7-BAC5FB8E1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48" y="2264228"/>
                <a:ext cx="4717895" cy="9351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80C7ECB6-C751-2D72-AAE1-F5EF11ABA2D6}"/>
                  </a:ext>
                </a:extLst>
              </p:cNvPr>
              <p:cNvSpPr txBox="1"/>
              <p:nvPr/>
            </p:nvSpPr>
            <p:spPr>
              <a:xfrm>
                <a:off x="4124348" y="3403487"/>
                <a:ext cx="450924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26.68</m:t>
                          </m:r>
                        </m:num>
                        <m:den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3.686667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80C7ECB6-C751-2D72-AAE1-F5EF11ABA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48" y="3403487"/>
                <a:ext cx="4509248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683F7CC8-1182-08A6-560A-0A9A3F77BEF9}"/>
                  </a:ext>
                </a:extLst>
              </p:cNvPr>
              <p:cNvSpPr txBox="1"/>
              <p:nvPr/>
            </p:nvSpPr>
            <p:spPr>
              <a:xfrm>
                <a:off x="4124348" y="4589489"/>
                <a:ext cx="5043047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−20.5</m:t>
                          </m:r>
                        </m:num>
                        <m:den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3.686667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=−15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683F7CC8-1182-08A6-560A-0A9A3F77B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48" y="4589489"/>
                <a:ext cx="5043047" cy="935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608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D57CDE-C3AE-7A28-C489-B2AE7446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12DE1443-B342-6C5C-6CF8-62B233295440}"/>
                  </a:ext>
                </a:extLst>
              </p:cNvPr>
              <p:cNvSpPr txBox="1"/>
              <p:nvPr/>
            </p:nvSpPr>
            <p:spPr>
              <a:xfrm>
                <a:off x="167543" y="999493"/>
                <a:ext cx="632096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16−6</m:t>
                          </m:r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32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pl-PL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pl-PL" sz="3200" b="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12DE1443-B342-6C5C-6CF8-62B233295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43" y="999493"/>
                <a:ext cx="6320961" cy="925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A59354BC-767A-F45B-0E2A-B97835ED4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42" y="-92548"/>
            <a:ext cx="5629437" cy="43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96301DCE-B806-0090-94BE-74C0C9FE27D1}"/>
                  </a:ext>
                </a:extLst>
              </p:cNvPr>
              <p:cNvSpPr txBox="1"/>
              <p:nvPr/>
            </p:nvSpPr>
            <p:spPr>
              <a:xfrm>
                <a:off x="138881" y="2058714"/>
                <a:ext cx="635667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6+15</m:t>
                          </m:r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200" b="0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96301DCE-B806-0090-94BE-74C0C9FE2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1" y="2058714"/>
                <a:ext cx="6356676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70403D67-6D4F-42E6-2C3B-FC58D8AF5732}"/>
                  </a:ext>
                </a:extLst>
              </p:cNvPr>
              <p:cNvSpPr txBox="1"/>
              <p:nvPr/>
            </p:nvSpPr>
            <p:spPr>
              <a:xfrm>
                <a:off x="138881" y="2968008"/>
                <a:ext cx="554901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3200" b="0" i="0" smtClean="0">
                          <a:latin typeface="Cambria Math" panose="02040503050406030204" pitchFamily="18" charset="0"/>
                        </a:rPr>
                        <m:t>8 </m:t>
                      </m:r>
                      <m:r>
                        <m:rPr>
                          <m:sty m:val="p"/>
                        </m:rPr>
                        <a:rPr lang="pl-PL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pl-PL" sz="3200" b="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70403D67-6D4F-42E6-2C3B-FC58D8AF5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1" y="2968008"/>
                <a:ext cx="5549019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CE427DC-F298-17A0-FA4B-36986404749D}"/>
                  </a:ext>
                </a:extLst>
              </p:cNvPr>
              <p:cNvSpPr txBox="1"/>
              <p:nvPr/>
            </p:nvSpPr>
            <p:spPr>
              <a:xfrm>
                <a:off x="138881" y="3972517"/>
                <a:ext cx="616604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−15</m:t>
                          </m:r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=−3 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200" b="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CE427DC-F298-17A0-FA4B-369864047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1" y="3972517"/>
                <a:ext cx="6166047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A7A612D1-03F8-7627-407C-D8C643F12AE8}"/>
                  </a:ext>
                </a:extLst>
              </p:cNvPr>
              <p:cNvSpPr txBox="1"/>
              <p:nvPr/>
            </p:nvSpPr>
            <p:spPr>
              <a:xfrm>
                <a:off x="138881" y="5014238"/>
                <a:ext cx="65583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+0−</m:t>
                          </m:r>
                          <m:sSub>
                            <m:sSub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=11−6=5 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200" b="0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A7A612D1-03F8-7627-407C-D8C643F12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1" y="5014238"/>
                <a:ext cx="655839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8834728B-D1CB-FC38-8406-85280220E45D}"/>
                  </a:ext>
                </a:extLst>
              </p:cNvPr>
              <p:cNvSpPr txBox="1"/>
              <p:nvPr/>
            </p:nvSpPr>
            <p:spPr>
              <a:xfrm>
                <a:off x="138881" y="5809738"/>
                <a:ext cx="86807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l-PL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l-PL" sz="3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36−15−16</m:t>
                          </m:r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200" b="0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8834728B-D1CB-FC38-8406-85280220E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1" y="5809738"/>
                <a:ext cx="8680710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43F4D3C6-CC21-077E-493C-408CA041A4DD}"/>
                  </a:ext>
                </a:extLst>
              </p:cNvPr>
              <p:cNvSpPr txBox="1"/>
              <p:nvPr/>
            </p:nvSpPr>
            <p:spPr>
              <a:xfrm>
                <a:off x="6548566" y="4217308"/>
                <a:ext cx="51993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=10−2−8=0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43F4D3C6-CC21-077E-493C-408CA041A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566" y="4217308"/>
                <a:ext cx="519937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634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B02AF0-9600-1A1E-4F01-027C0141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2b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BF664F-23D6-0C54-E433-02E3B18707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68" y="2280296"/>
            <a:ext cx="5598150" cy="457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F45FB64B-7925-BD26-58F2-934B65328194}"/>
                  </a:ext>
                </a:extLst>
              </p:cNvPr>
              <p:cNvSpPr txBox="1"/>
              <p:nvPr/>
            </p:nvSpPr>
            <p:spPr>
              <a:xfrm>
                <a:off x="205607" y="1206231"/>
                <a:ext cx="8030211" cy="1052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𝐼𝐼𝐼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F45FB64B-7925-BD26-58F2-934B6532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07" y="1206231"/>
                <a:ext cx="8030211" cy="1052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7BEEC20D-0AD5-C72F-EC12-91D610F3011B}"/>
                  </a:ext>
                </a:extLst>
              </p:cNvPr>
              <p:cNvSpPr txBox="1"/>
              <p:nvPr/>
            </p:nvSpPr>
            <p:spPr>
              <a:xfrm>
                <a:off x="205607" y="2917034"/>
                <a:ext cx="6987233" cy="10451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.5+5+2</m:t>
                                </m:r>
                              </m:e>
                              <m:e>
                                <m:r>
                                  <a:rPr lang="pl-PL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l-PL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l-PL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l-PL" sz="24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l-PL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l-PL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l-PL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l-PL" sz="24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l-PL" sz="24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l-PL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𝐼𝐼𝐼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7BEEC20D-0AD5-C72F-EC12-91D610F30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07" y="2917034"/>
                <a:ext cx="6987233" cy="10451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FA3BB4FD-835B-F66A-D5DB-FE9651C9A5F9}"/>
                  </a:ext>
                </a:extLst>
              </p:cNvPr>
              <p:cNvSpPr txBox="1"/>
              <p:nvPr/>
            </p:nvSpPr>
            <p:spPr>
              <a:xfrm>
                <a:off x="286863" y="4751628"/>
                <a:ext cx="5430717" cy="1393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𝐼𝐼𝐼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FA3BB4FD-835B-F66A-D5DB-FE9651C9A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63" y="4751628"/>
                <a:ext cx="5430717" cy="1393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74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1CDA4-29CA-6FE5-91D6-CC09C715E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271A93-84AF-B0EB-72AE-E6AAABE2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Włącznie dodatkowych źródeł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AAF30D-ABA2-EC93-203B-2F1FE8215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194954"/>
            <a:ext cx="11813309" cy="5434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Twierdzenie o włączaniu dodatkowych źródeł napięcia</a:t>
            </a:r>
          </a:p>
          <a:p>
            <a:r>
              <a:rPr lang="pl-PL" dirty="0"/>
              <a:t>W obwodzie rozgałęzionym rozpływ prądów nie zmieni się po włączeniu do każdej gałęzi powiązanej z danym węzłem po jednym idealnym źródle napięciowym o tych samych parametrach (wartości, fazie i zwrocie w stosunku do rozpatrywanego węzła).</a:t>
            </a:r>
          </a:p>
          <a:p>
            <a:pPr marL="0" indent="0">
              <a:buNone/>
            </a:pPr>
            <a:r>
              <a:rPr lang="pl-PL" b="1" dirty="0"/>
              <a:t>Twierdzenie o włączaniu dodatkowych źródeł prądu</a:t>
            </a:r>
          </a:p>
          <a:p>
            <a:r>
              <a:rPr lang="pl-PL" dirty="0"/>
              <a:t>W obwodzie rozgałęzionym rozpływ prądów nie zmieni się po włączeniu równolegle do każdej gałęzi danego oczka idealnych źródeł prądowych o tych samych parametrach (wartości, fazie i zwrocie względem przyjętego obiegu oczka)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10509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DDA00B-52A3-F5E8-AA06-BB161978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9261F530-4553-5C80-1A93-CEEDD4DD5D6B}"/>
                  </a:ext>
                </a:extLst>
              </p:cNvPr>
              <p:cNvSpPr txBox="1"/>
              <p:nvPr/>
            </p:nvSpPr>
            <p:spPr>
              <a:xfrm>
                <a:off x="142008" y="1202670"/>
                <a:ext cx="5430717" cy="1393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l-PL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𝐼𝐼𝐼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9261F530-4553-5C80-1A93-CEEDD4DD5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8" y="1202670"/>
                <a:ext cx="5430717" cy="13937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5F7B92CE-E215-9BAC-051C-A7AE17C1939B}"/>
                  </a:ext>
                </a:extLst>
              </p:cNvPr>
              <p:cNvSpPr txBox="1"/>
              <p:nvPr/>
            </p:nvSpPr>
            <p:spPr>
              <a:xfrm>
                <a:off x="258757" y="2797939"/>
                <a:ext cx="2365840" cy="1969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=276.5</m:t>
                      </m:r>
                    </m:oMath>
                  </m:oMathPara>
                </a14:m>
                <a:endParaRPr lang="pl-PL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=2765</m:t>
                      </m:r>
                    </m:oMath>
                  </m:oMathPara>
                </a14:m>
                <a:endParaRPr lang="pl-PL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=553</m:t>
                      </m:r>
                    </m:oMath>
                  </m:oMathPara>
                </a14:m>
                <a:endParaRPr lang="pl-PL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=1935.5</m:t>
                      </m:r>
                    </m:oMath>
                  </m:oMathPara>
                </a14:m>
                <a:endParaRPr lang="pl-PL" sz="3200" b="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5F7B92CE-E215-9BAC-051C-A7AE17C19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57" y="2797939"/>
                <a:ext cx="2365840" cy="19697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8D554CA8-36D1-B60A-C1E4-49EE2E51D1ED}"/>
                  </a:ext>
                </a:extLst>
              </p:cNvPr>
              <p:cNvSpPr txBox="1"/>
              <p:nvPr/>
            </p:nvSpPr>
            <p:spPr>
              <a:xfrm>
                <a:off x="2740245" y="3957449"/>
                <a:ext cx="2766270" cy="27640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pl-PL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l-PL" sz="3200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pl-PL" sz="3200" b="0" i="1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pl-PL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𝐼𝐼</m:t>
                          </m:r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pl-PL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pl-PL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l-PL" sz="3200" b="0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pl-PL" sz="3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3200" i="1" dirty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pl-PL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8D554CA8-36D1-B60A-C1E4-49EE2E51D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245" y="3957449"/>
                <a:ext cx="2766270" cy="27640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7FD5FE4E-6F64-3324-92C7-9698166AE8D0}"/>
                  </a:ext>
                </a:extLst>
              </p:cNvPr>
              <p:cNvSpPr txBox="1"/>
              <p:nvPr/>
            </p:nvSpPr>
            <p:spPr>
              <a:xfrm>
                <a:off x="5848609" y="510351"/>
                <a:ext cx="5919724" cy="38779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pl-PL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l-PL" sz="3600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pl-PL" sz="3600" b="0" i="1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pl-PL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𝐼𝐼𝐼</m:t>
                          </m:r>
                        </m:sub>
                      </m:sSub>
                      <m:r>
                        <a:rPr lang="pl-PL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l-PL" sz="3600" b="0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pl-PL" sz="3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3600" i="1" dirty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pl-PL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=10−2=8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=7−10=−3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=8−3=5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=7−2=5</m:t>
                      </m:r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7FD5FE4E-6F64-3324-92C7-9698166AE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609" y="510351"/>
                <a:ext cx="5919724" cy="3877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838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78C68F-19FF-D7DC-E54C-FF6D2611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44BBD6-A9AA-4B96-D0F9-411C82CA5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270000"/>
            <a:ext cx="4636926" cy="545147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Obliczyć rozpływ prądów w podanym obwodzie.</a:t>
            </a:r>
          </a:p>
          <a:p>
            <a:pPr marL="0" indent="0">
              <a:buNone/>
            </a:pPr>
            <a:r>
              <a:rPr lang="pl-PL" dirty="0"/>
              <a:t>Dane:</a:t>
            </a:r>
          </a:p>
          <a:p>
            <a:pPr marL="0" indent="0">
              <a:buNone/>
            </a:pPr>
            <a:r>
              <a:rPr lang="pl-PL" dirty="0"/>
              <a:t>R</a:t>
            </a:r>
            <a:r>
              <a:rPr lang="pl-PL" baseline="-25000" dirty="0"/>
              <a:t>1</a:t>
            </a:r>
            <a:r>
              <a:rPr lang="pl-PL" dirty="0"/>
              <a:t>=5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pPr marL="0" indent="0">
              <a:buNone/>
            </a:pPr>
            <a:r>
              <a:rPr lang="pl-PL" dirty="0"/>
              <a:t>R</a:t>
            </a:r>
            <a:r>
              <a:rPr lang="pl-PL" baseline="-25000" dirty="0"/>
              <a:t>2</a:t>
            </a:r>
            <a:r>
              <a:rPr lang="pl-PL" dirty="0"/>
              <a:t>=2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pPr marL="0" indent="0">
              <a:buNone/>
            </a:pPr>
            <a:r>
              <a:rPr lang="pl-PL" dirty="0"/>
              <a:t>R</a:t>
            </a:r>
            <a:r>
              <a:rPr lang="pl-PL" baseline="-25000" dirty="0"/>
              <a:t>3</a:t>
            </a:r>
            <a:r>
              <a:rPr lang="pl-PL" dirty="0"/>
              <a:t>=10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pPr marL="0" indent="0">
              <a:buNone/>
            </a:pPr>
            <a:r>
              <a:rPr lang="pl-PL" dirty="0"/>
              <a:t>R</a:t>
            </a:r>
            <a:r>
              <a:rPr lang="pl-PL" baseline="-25000" dirty="0"/>
              <a:t>4</a:t>
            </a:r>
            <a:r>
              <a:rPr lang="pl-PL" dirty="0"/>
              <a:t>=2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pPr marL="0" indent="0">
              <a:buNone/>
            </a:pPr>
            <a:r>
              <a:rPr lang="pl-PL" dirty="0"/>
              <a:t>R</a:t>
            </a:r>
            <a:r>
              <a:rPr lang="pl-PL" baseline="-25000" dirty="0"/>
              <a:t>5</a:t>
            </a:r>
            <a:r>
              <a:rPr lang="pl-PL" dirty="0"/>
              <a:t>=5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pPr marL="0" indent="0">
              <a:buNone/>
            </a:pPr>
            <a:r>
              <a:rPr lang="pl-PL" dirty="0"/>
              <a:t>I</a:t>
            </a:r>
            <a:r>
              <a:rPr lang="pl-PL" baseline="-25000" dirty="0"/>
              <a:t>z1</a:t>
            </a:r>
            <a:r>
              <a:rPr lang="pl-PL" dirty="0"/>
              <a:t>=1A, I</a:t>
            </a:r>
            <a:r>
              <a:rPr lang="pl-PL" baseline="-25000" dirty="0"/>
              <a:t>z5</a:t>
            </a:r>
            <a:r>
              <a:rPr lang="pl-PL" dirty="0"/>
              <a:t>=2A</a:t>
            </a:r>
          </a:p>
          <a:p>
            <a:pPr marL="0" indent="0">
              <a:buNone/>
            </a:pPr>
            <a:r>
              <a:rPr lang="pl-PL" dirty="0"/>
              <a:t>E</a:t>
            </a:r>
            <a:r>
              <a:rPr lang="pl-PL" baseline="-25000" dirty="0"/>
              <a:t>2</a:t>
            </a:r>
            <a:r>
              <a:rPr lang="pl-PL" dirty="0"/>
              <a:t>=10V, E</a:t>
            </a:r>
            <a:r>
              <a:rPr lang="pl-PL" baseline="-25000" dirty="0"/>
              <a:t>4</a:t>
            </a:r>
            <a:r>
              <a:rPr lang="pl-PL" dirty="0"/>
              <a:t>=20V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E9469E-6AF6-481C-D113-A52AE92A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962" y="528918"/>
            <a:ext cx="8767156" cy="639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171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EFB4E-5C85-7795-15C5-3AB8E5A3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52D4C1-AF4A-E8F0-AEBA-F790D6604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07" y="1906942"/>
            <a:ext cx="7239755" cy="49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6A38468A-D7B7-3414-6EDA-A97FF6F7C638}"/>
                  </a:ext>
                </a:extLst>
              </p:cNvPr>
              <p:cNvSpPr txBox="1"/>
              <p:nvPr/>
            </p:nvSpPr>
            <p:spPr>
              <a:xfrm>
                <a:off x="220756" y="1171188"/>
                <a:ext cx="5663795" cy="4391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l-PL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sz="28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l-P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l-PL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l-PL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l-PL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pl-PL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</m:oMath>
                </a14:m>
                <a:r>
                  <a:rPr lang="pl-PL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l-P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pl-PL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0−</m:t>
                        </m:r>
                        <m:sSub>
                          <m:sSubPr>
                            <m:ctrlP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sz="2800" dirty="0"/>
                  <a:t> </a:t>
                </a:r>
                <a14:m>
                  <m:oMath xmlns:m="http://schemas.openxmlformats.org/officeDocument/2006/math">
                    <m:r>
                      <a:rPr lang="pl-PL" sz="28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pl-P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sz="2800" dirty="0"/>
              </a:p>
              <a:p>
                <a:endParaRPr lang="pl-PL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=0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=0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6A38468A-D7B7-3414-6EDA-A97FF6F7C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" y="1171188"/>
                <a:ext cx="5663795" cy="4391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34D823D-66B5-98DD-E6B4-9D7C211370F9}"/>
              </a:ext>
            </a:extLst>
          </p:cNvPr>
          <p:cNvCxnSpPr/>
          <p:nvPr/>
        </p:nvCxnSpPr>
        <p:spPr>
          <a:xfrm>
            <a:off x="10265790" y="5344998"/>
            <a:ext cx="292231" cy="2922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32F56A3C-3EB0-DB04-B660-8BFCD5B1E7BC}"/>
              </a:ext>
            </a:extLst>
          </p:cNvPr>
          <p:cNvCxnSpPr/>
          <p:nvPr/>
        </p:nvCxnSpPr>
        <p:spPr>
          <a:xfrm>
            <a:off x="10558021" y="5637229"/>
            <a:ext cx="0" cy="160256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F1A07A16-DCE7-4EA8-D878-8DB140021099}"/>
              </a:ext>
            </a:extLst>
          </p:cNvPr>
          <p:cNvCxnSpPr/>
          <p:nvPr/>
        </p:nvCxnSpPr>
        <p:spPr>
          <a:xfrm>
            <a:off x="10387013" y="5797485"/>
            <a:ext cx="347662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04CBA2C-CD73-7215-2B86-1A71E4E8A9E6}"/>
              </a:ext>
            </a:extLst>
          </p:cNvPr>
          <p:cNvCxnSpPr>
            <a:cxnSpLocks/>
          </p:cNvCxnSpPr>
          <p:nvPr/>
        </p:nvCxnSpPr>
        <p:spPr>
          <a:xfrm>
            <a:off x="10444163" y="5878447"/>
            <a:ext cx="242887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72C4A5F6-3938-83DD-F8F3-74F189AD1770}"/>
              </a:ext>
            </a:extLst>
          </p:cNvPr>
          <p:cNvCxnSpPr>
            <a:cxnSpLocks/>
          </p:cNvCxnSpPr>
          <p:nvPr/>
        </p:nvCxnSpPr>
        <p:spPr>
          <a:xfrm>
            <a:off x="10508456" y="5968935"/>
            <a:ext cx="121444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8464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EFB4E-5C85-7795-15C5-3AB8E5A3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6A38468A-D7B7-3414-6EDA-A97FF6F7C638}"/>
                  </a:ext>
                </a:extLst>
              </p:cNvPr>
              <p:cNvSpPr txBox="1"/>
              <p:nvPr/>
            </p:nvSpPr>
            <p:spPr>
              <a:xfrm>
                <a:off x="220756" y="1171188"/>
                <a:ext cx="5663795" cy="4391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l-PL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sz="28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l-P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l-PL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l-PL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l-PL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pl-PL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</m:oMath>
                </a14:m>
                <a:r>
                  <a:rPr lang="pl-PL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l-P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pl-PL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0−</m:t>
                        </m:r>
                        <m:sSub>
                          <m:sSubPr>
                            <m:ctrlP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sz="2800" dirty="0"/>
                  <a:t> </a:t>
                </a:r>
                <a14:m>
                  <m:oMath xmlns:m="http://schemas.openxmlformats.org/officeDocument/2006/math">
                    <m:r>
                      <a:rPr lang="pl-PL" sz="28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pl-P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sz="2800" dirty="0"/>
              </a:p>
              <a:p>
                <a:endParaRPr lang="pl-PL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=0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=0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6A38468A-D7B7-3414-6EDA-A97FF6F7C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" y="1171188"/>
                <a:ext cx="5663795" cy="4391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8432BC82-A5FB-6A7C-FD50-93A98268B3AB}"/>
                  </a:ext>
                </a:extLst>
              </p:cNvPr>
              <p:cNvSpPr txBox="1"/>
              <p:nvPr/>
            </p:nvSpPr>
            <p:spPr>
              <a:xfrm>
                <a:off x="4694144" y="4076570"/>
                <a:ext cx="7054239" cy="159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pl-PL" sz="28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=0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=0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pl-PL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28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pl-PL" sz="2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=0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8432BC82-A5FB-6A7C-FD50-93A98268B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144" y="4076570"/>
                <a:ext cx="7054239" cy="1595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9161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EFB4E-5C85-7795-15C5-3AB8E5A3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8432BC82-A5FB-6A7C-FD50-93A98268B3AB}"/>
                  </a:ext>
                </a:extLst>
              </p:cNvPr>
              <p:cNvSpPr txBox="1"/>
              <p:nvPr/>
            </p:nvSpPr>
            <p:spPr>
              <a:xfrm>
                <a:off x="211791" y="1082359"/>
                <a:ext cx="7054239" cy="159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pl-PL" sz="28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=0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=0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pl-PL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28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pl-PL" sz="2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=0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8432BC82-A5FB-6A7C-FD50-93A98268B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91" y="1082359"/>
                <a:ext cx="7054239" cy="15955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2151897-9D54-6E5B-DABF-B23F87947BBA}"/>
                  </a:ext>
                </a:extLst>
              </p:cNvPr>
              <p:cNvSpPr txBox="1"/>
              <p:nvPr/>
            </p:nvSpPr>
            <p:spPr>
              <a:xfrm>
                <a:off x="211791" y="2825943"/>
                <a:ext cx="6590009" cy="159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pl-PL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2151897-9D54-6E5B-DABF-B23F87947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91" y="2825943"/>
                <a:ext cx="6590009" cy="1595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51AEF359-3F9D-E6B8-666E-709C7CCCF648}"/>
                  </a:ext>
                </a:extLst>
              </p:cNvPr>
              <p:cNvSpPr txBox="1"/>
              <p:nvPr/>
            </p:nvSpPr>
            <p:spPr>
              <a:xfrm>
                <a:off x="6335988" y="3508634"/>
                <a:ext cx="5768054" cy="3139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pl-PL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l-PL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l-PL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aln/>
                                  </m:r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2−1+</m:t>
                                </m:r>
                                <m:f>
                                  <m:f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20                 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m:rPr>
                                    <m:aln/>
                                  </m:r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l-PL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pl-PL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l-PL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l-PL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51AEF359-3F9D-E6B8-666E-709C7CCCF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988" y="3508634"/>
                <a:ext cx="5768054" cy="3139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1842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EFB4E-5C85-7795-15C5-3AB8E5A3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032D079C-076C-B210-B511-9D3CE710AC8E}"/>
                  </a:ext>
                </a:extLst>
              </p:cNvPr>
              <p:cNvSpPr txBox="1"/>
              <p:nvPr/>
            </p:nvSpPr>
            <p:spPr>
              <a:xfrm>
                <a:off x="6404518" y="313231"/>
                <a:ext cx="3560270" cy="2663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l-PL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aln/>
                                  </m:r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5                     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m:rPr>
                                    <m:aln/>
                                  </m:r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=5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032D079C-076C-B210-B511-9D3CE710A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518" y="313231"/>
                <a:ext cx="3560270" cy="2663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D923DA27-67AC-A961-1BB8-461C05442851}"/>
                  </a:ext>
                </a:extLst>
              </p:cNvPr>
              <p:cNvSpPr txBox="1"/>
              <p:nvPr/>
            </p:nvSpPr>
            <p:spPr>
              <a:xfrm>
                <a:off x="5409436" y="3991237"/>
                <a:ext cx="5912131" cy="1942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aln/>
                                  </m:r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12.5                                                    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m:rPr>
                                    <m:aln/>
                                  </m:r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13−</m:t>
                                </m:r>
                                <m:f>
                                  <m:f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12.5−</m:t>
                                </m:r>
                                <m:f>
                                  <m:f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4.54=8.23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=4.54                              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D923DA27-67AC-A961-1BB8-461C05442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436" y="3991237"/>
                <a:ext cx="5912131" cy="19424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3B52CFD6-3073-83F7-2D66-5ADBA85A51CE}"/>
                  </a:ext>
                </a:extLst>
              </p:cNvPr>
              <p:cNvSpPr txBox="1"/>
              <p:nvPr/>
            </p:nvSpPr>
            <p:spPr>
              <a:xfrm>
                <a:off x="142008" y="1156778"/>
                <a:ext cx="5768054" cy="3139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pl-PL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l-PL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l-PL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aln/>
                                  </m:r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2−1+</m:t>
                                </m:r>
                                <m:f>
                                  <m:f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20                 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m:rPr>
                                    <m:aln/>
                                  </m:r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l-PL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pl-PL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l-PL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l-PL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l-PL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3B52CFD6-3073-83F7-2D66-5ADBA85A5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8" y="1156778"/>
                <a:ext cx="5768054" cy="3139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7793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C27AF9-82C8-F43F-0BFF-3611D4F1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9BA91135-F603-6E02-0BB3-9BE46A8BE664}"/>
                  </a:ext>
                </a:extLst>
              </p:cNvPr>
              <p:cNvSpPr txBox="1"/>
              <p:nvPr/>
            </p:nvSpPr>
            <p:spPr>
              <a:xfrm>
                <a:off x="142008" y="2560802"/>
                <a:ext cx="7083545" cy="3935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12.5−20</m:t>
                          </m:r>
                        </m:e>
                      </m:d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=−1.5</m:t>
                      </m:r>
                    </m:oMath>
                  </m:oMathPara>
                </a14:m>
                <a:endParaRPr lang="pl-PL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l-P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l-PL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l-PL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l-PL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10+4.54</m:t>
                        </m:r>
                      </m:e>
                    </m:d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=7.</m:t>
                    </m:r>
                  </m:oMath>
                </a14:m>
                <a:r>
                  <a:rPr lang="pl-PL" sz="2800" dirty="0"/>
                  <a:t>27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4.54=0.454</m:t>
                      </m:r>
                    </m:oMath>
                  </m:oMathPara>
                </a14:m>
                <a:endParaRPr lang="pl-PL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20−4.54</m:t>
                          </m:r>
                        </m:e>
                      </m:d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=7.73</m:t>
                      </m:r>
                    </m:oMath>
                  </m:oMathPara>
                </a14:m>
                <a:endParaRPr lang="pl-PL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12.5=−2.5</m:t>
                      </m:r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9BA91135-F603-6E02-0BB3-9BE46A8BE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8" y="2560802"/>
                <a:ext cx="7083545" cy="39356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FCC8E8AA-3AD0-FFF9-6A81-5D3AC00BD47B}"/>
                  </a:ext>
                </a:extLst>
              </p:cNvPr>
              <p:cNvSpPr txBox="1"/>
              <p:nvPr/>
            </p:nvSpPr>
            <p:spPr>
              <a:xfrm>
                <a:off x="6974541" y="692301"/>
                <a:ext cx="3030071" cy="1319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pl-PL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m:rPr>
                                <m:aln/>
                              </m:rPr>
                              <a:rPr lang="pl-PL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l-PL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l-PL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l-PL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m:rPr>
                                <m:aln/>
                              </m:rPr>
                              <a:rPr lang="pl-PL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FCC8E8AA-3AD0-FFF9-6A81-5D3AC00BD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541" y="692301"/>
                <a:ext cx="3030071" cy="1319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E788F532-FB2A-8885-71DA-FF105400FC03}"/>
                  </a:ext>
                </a:extLst>
              </p:cNvPr>
              <p:cNvSpPr txBox="1"/>
              <p:nvPr/>
            </p:nvSpPr>
            <p:spPr>
              <a:xfrm>
                <a:off x="6974541" y="2270089"/>
                <a:ext cx="3030071" cy="1238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aln/>
                              </m:rP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2.5−1+1.5</m:t>
                            </m:r>
                            <m:r>
                              <a:rPr lang="pl-PL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</m:e>
                        </m:mr>
                        <m:mr>
                          <m:e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1−1.5+8.23−7.73=0      </m:t>
                            </m:r>
                          </m:e>
                        </m:mr>
                        <m:mr>
                          <m:e>
                            <m:r>
                              <a:rPr lang="pl-PL" sz="280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  <m:t>.73−7.27−0.454=0.006</m:t>
                            </m:r>
                          </m:e>
                        </m:mr>
                      </m:m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E788F532-FB2A-8885-71DA-FF105400F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541" y="2270089"/>
                <a:ext cx="3030071" cy="1238994"/>
              </a:xfrm>
              <a:prstGeom prst="rect">
                <a:avLst/>
              </a:prstGeom>
              <a:blipFill>
                <a:blip r:embed="rId4"/>
                <a:stretch>
                  <a:fillRect r="-4668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3DC5CB64-21C4-6F16-4BE1-6B5995DBD68B}"/>
                  </a:ext>
                </a:extLst>
              </p:cNvPr>
              <p:cNvSpPr txBox="1"/>
              <p:nvPr/>
            </p:nvSpPr>
            <p:spPr>
              <a:xfrm>
                <a:off x="142008" y="1039812"/>
                <a:ext cx="2318263" cy="1375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aln/>
                                  </m:r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12.5       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m:rPr>
                                    <m:aln/>
                                  </m:rPr>
                                  <a:rPr lang="pl-PL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8.23       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  <m:t>=4.54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3DC5CB64-21C4-6F16-4BE1-6B5995DBD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8" y="1039812"/>
                <a:ext cx="2318263" cy="13756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0588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91FCB8-9206-86AC-E54E-5AF93114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21623B-2599-44AF-9F19-FAED86957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749" y="301336"/>
            <a:ext cx="5554470" cy="64201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Wyznaczyć rozpływ prądów w obwodzie pokazanym na rysunku. Parametry poszczególnych elementów układu:</a:t>
            </a:r>
          </a:p>
          <a:p>
            <a:r>
              <a:rPr lang="pl-PL" dirty="0"/>
              <a:t>R</a:t>
            </a:r>
            <a:r>
              <a:rPr lang="pl-PL" baseline="-25000" dirty="0"/>
              <a:t>1</a:t>
            </a:r>
            <a:r>
              <a:rPr lang="pl-PL" dirty="0"/>
              <a:t>=50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r>
              <a:rPr lang="pl-PL" dirty="0"/>
              <a:t>R</a:t>
            </a:r>
            <a:r>
              <a:rPr lang="pl-PL" baseline="-25000" dirty="0"/>
              <a:t>2</a:t>
            </a:r>
            <a:r>
              <a:rPr lang="pl-PL" dirty="0"/>
              <a:t>=R</a:t>
            </a:r>
            <a:r>
              <a:rPr lang="pl-PL" baseline="-25000" dirty="0"/>
              <a:t>3</a:t>
            </a:r>
            <a:r>
              <a:rPr lang="pl-PL" dirty="0"/>
              <a:t>=25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r>
              <a:rPr lang="pl-PL" dirty="0"/>
              <a:t>R</a:t>
            </a:r>
            <a:r>
              <a:rPr lang="pl-PL" baseline="-25000" dirty="0"/>
              <a:t>4</a:t>
            </a:r>
            <a:r>
              <a:rPr lang="pl-PL" dirty="0"/>
              <a:t>=40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r>
              <a:rPr lang="pl-PL" dirty="0"/>
              <a:t>R</a:t>
            </a:r>
            <a:r>
              <a:rPr lang="pl-PL" baseline="-25000" dirty="0"/>
              <a:t>5</a:t>
            </a:r>
            <a:r>
              <a:rPr lang="pl-PL" dirty="0"/>
              <a:t>=10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r>
              <a:rPr lang="pl-PL" dirty="0"/>
              <a:t>E</a:t>
            </a:r>
            <a:r>
              <a:rPr lang="pl-PL" baseline="-25000" dirty="0"/>
              <a:t>1</a:t>
            </a:r>
            <a:r>
              <a:rPr lang="pl-PL" dirty="0"/>
              <a:t>=20V</a:t>
            </a:r>
          </a:p>
          <a:p>
            <a:r>
              <a:rPr lang="pl-PL" dirty="0"/>
              <a:t>E</a:t>
            </a:r>
            <a:r>
              <a:rPr lang="pl-PL" baseline="-25000" dirty="0"/>
              <a:t>2</a:t>
            </a:r>
            <a:r>
              <a:rPr lang="pl-PL" dirty="0"/>
              <a:t>=40V</a:t>
            </a:r>
          </a:p>
          <a:p>
            <a:r>
              <a:rPr lang="pl-PL" dirty="0"/>
              <a:t>E</a:t>
            </a:r>
            <a:r>
              <a:rPr lang="pl-PL" baseline="-25000" dirty="0"/>
              <a:t>3</a:t>
            </a:r>
            <a:r>
              <a:rPr lang="pl-PL" dirty="0"/>
              <a:t>=20V</a:t>
            </a:r>
          </a:p>
          <a:p>
            <a:pPr marL="0" indent="0">
              <a:buNone/>
            </a:pPr>
            <a:r>
              <a:rPr lang="pl-PL" dirty="0"/>
              <a:t>Ze względu na wymuszenie potencjału jednego z węzłów przez E</a:t>
            </a:r>
            <a:r>
              <a:rPr lang="pl-PL" baseline="-25000" dirty="0"/>
              <a:t>2</a:t>
            </a:r>
            <a:r>
              <a:rPr lang="pl-PL" dirty="0"/>
              <a:t>, układ równań trzeba wyprowadzić.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C43293C-81AA-EF77-636C-6D841623A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36" y="1224783"/>
            <a:ext cx="6506483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27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09E6E-AB10-D3FD-DD32-42CDA29CE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35D8B2-6998-6271-1B71-703684A8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3C5874E-1510-F6B3-04BE-92241807B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9749" y="405245"/>
                <a:ext cx="5554470" cy="6452755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pl-PL" dirty="0"/>
                  <a:t>V</a:t>
                </a:r>
                <a:r>
                  <a:rPr lang="pl-PL" baseline="-25000" dirty="0"/>
                  <a:t>C</a:t>
                </a:r>
                <a:r>
                  <a:rPr lang="pl-PL" dirty="0"/>
                  <a:t>=0V </a:t>
                </a:r>
                <a:r>
                  <a:rPr lang="pl-PL" dirty="0">
                    <a:sym typeface="Wingdings" panose="05000000000000000000" pitchFamily="2" charset="2"/>
                  </a:rPr>
                  <a:t>  V</a:t>
                </a:r>
                <a:r>
                  <a:rPr lang="pl-PL" baseline="-25000" dirty="0">
                    <a:sym typeface="Wingdings" panose="05000000000000000000" pitchFamily="2" charset="2"/>
                  </a:rPr>
                  <a:t>A</a:t>
                </a:r>
                <a:r>
                  <a:rPr lang="pl-PL" dirty="0">
                    <a:sym typeface="Wingdings" panose="05000000000000000000" pitchFamily="2" charset="2"/>
                  </a:rPr>
                  <a:t>=E</a:t>
                </a:r>
                <a:r>
                  <a:rPr lang="pl-PL" baseline="-25000" dirty="0">
                    <a:sym typeface="Wingdings" panose="05000000000000000000" pitchFamily="2" charset="2"/>
                  </a:rPr>
                  <a:t>2</a:t>
                </a:r>
                <a:r>
                  <a:rPr lang="pl-PL" dirty="0">
                    <a:sym typeface="Wingdings" panose="05000000000000000000" pitchFamily="2" charset="2"/>
                  </a:rPr>
                  <a:t>=40V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b="0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3C5874E-1510-F6B3-04BE-92241807B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9749" y="405245"/>
                <a:ext cx="5554470" cy="6452755"/>
              </a:xfrm>
              <a:blipFill>
                <a:blip r:embed="rId2"/>
                <a:stretch>
                  <a:fillRect l="-2305" t="-188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>
            <a:extLst>
              <a:ext uri="{FF2B5EF4-FFF2-40B4-BE49-F238E27FC236}">
                <a16:creationId xmlns:a16="http://schemas.microsoft.com/office/drawing/2014/main" id="{8F8D3162-DBF9-E8FD-42F2-8EA0B3FD2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36" y="1224783"/>
            <a:ext cx="6506483" cy="5496692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9E91C155-D605-97FC-94CE-6D1A4D2698EE}"/>
              </a:ext>
            </a:extLst>
          </p:cNvPr>
          <p:cNvCxnSpPr/>
          <p:nvPr/>
        </p:nvCxnSpPr>
        <p:spPr>
          <a:xfrm flipV="1">
            <a:off x="509154" y="4353791"/>
            <a:ext cx="0" cy="4052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D5E58E5E-9ADF-0E4D-7458-3B9F802A9E1E}"/>
              </a:ext>
            </a:extLst>
          </p:cNvPr>
          <p:cNvCxnSpPr/>
          <p:nvPr/>
        </p:nvCxnSpPr>
        <p:spPr>
          <a:xfrm flipV="1">
            <a:off x="3280063" y="5633217"/>
            <a:ext cx="0" cy="4052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B6515143-30D0-B1AE-51F7-4C41D7C3D3D7}"/>
              </a:ext>
            </a:extLst>
          </p:cNvPr>
          <p:cNvCxnSpPr>
            <a:cxnSpLocks/>
          </p:cNvCxnSpPr>
          <p:nvPr/>
        </p:nvCxnSpPr>
        <p:spPr>
          <a:xfrm>
            <a:off x="6075218" y="4061114"/>
            <a:ext cx="0" cy="585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2D2843D2-7571-F99D-3814-FBF1C000E1BF}"/>
              </a:ext>
            </a:extLst>
          </p:cNvPr>
          <p:cNvCxnSpPr>
            <a:cxnSpLocks/>
          </p:cNvCxnSpPr>
          <p:nvPr/>
        </p:nvCxnSpPr>
        <p:spPr>
          <a:xfrm>
            <a:off x="1264227" y="1804555"/>
            <a:ext cx="6269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C499D8F1-0452-5AC3-648F-B4063E5325CF}"/>
              </a:ext>
            </a:extLst>
          </p:cNvPr>
          <p:cNvCxnSpPr>
            <a:cxnSpLocks/>
          </p:cNvCxnSpPr>
          <p:nvPr/>
        </p:nvCxnSpPr>
        <p:spPr>
          <a:xfrm>
            <a:off x="3546763" y="2919846"/>
            <a:ext cx="6269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04BB007F-D0D9-5A2A-71C5-BF2B580E7C39}"/>
              </a:ext>
            </a:extLst>
          </p:cNvPr>
          <p:cNvCxnSpPr>
            <a:cxnSpLocks/>
          </p:cNvCxnSpPr>
          <p:nvPr/>
        </p:nvCxnSpPr>
        <p:spPr>
          <a:xfrm>
            <a:off x="789709" y="2919846"/>
            <a:ext cx="6269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892AEAB-B467-2A23-F9C8-29F06F1B4867}"/>
              </a:ext>
            </a:extLst>
          </p:cNvPr>
          <p:cNvSpPr txBox="1"/>
          <p:nvPr/>
        </p:nvSpPr>
        <p:spPr>
          <a:xfrm>
            <a:off x="577869" y="4235885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7C1823F-C3AC-6705-2C6B-EA0BA4EAE0F8}"/>
              </a:ext>
            </a:extLst>
          </p:cNvPr>
          <p:cNvSpPr txBox="1"/>
          <p:nvPr/>
        </p:nvSpPr>
        <p:spPr>
          <a:xfrm>
            <a:off x="1249790" y="1169700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B6123A9-B27B-966C-BA8A-7983DFC03F00}"/>
              </a:ext>
            </a:extLst>
          </p:cNvPr>
          <p:cNvSpPr txBox="1"/>
          <p:nvPr/>
        </p:nvSpPr>
        <p:spPr>
          <a:xfrm>
            <a:off x="871683" y="2284990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53749FE-04C7-886D-C699-FA55990EEDA4}"/>
              </a:ext>
            </a:extLst>
          </p:cNvPr>
          <p:cNvSpPr txBox="1"/>
          <p:nvPr/>
        </p:nvSpPr>
        <p:spPr>
          <a:xfrm>
            <a:off x="3546761" y="2305050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EB911F3-669B-9B2E-D423-B63F63BE45F2}"/>
              </a:ext>
            </a:extLst>
          </p:cNvPr>
          <p:cNvSpPr txBox="1"/>
          <p:nvPr/>
        </p:nvSpPr>
        <p:spPr>
          <a:xfrm>
            <a:off x="3403046" y="5543452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A90A38E-DD2C-3D0E-0FE6-DA7C9618079E}"/>
              </a:ext>
            </a:extLst>
          </p:cNvPr>
          <p:cNvSpPr txBox="1"/>
          <p:nvPr/>
        </p:nvSpPr>
        <p:spPr>
          <a:xfrm>
            <a:off x="5579335" y="3799394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8BD5499F-6EBA-A2E7-68FB-DD645BB935DD}"/>
              </a:ext>
            </a:extLst>
          </p:cNvPr>
          <p:cNvSpPr txBox="1"/>
          <p:nvPr/>
        </p:nvSpPr>
        <p:spPr>
          <a:xfrm>
            <a:off x="44445" y="244770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l-PL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BDDE0B8-FA78-8D6E-BBAB-22E9BE0AEA9D}"/>
              </a:ext>
            </a:extLst>
          </p:cNvPr>
          <p:cNvSpPr txBox="1"/>
          <p:nvPr/>
        </p:nvSpPr>
        <p:spPr>
          <a:xfrm>
            <a:off x="3065538" y="230504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l-PL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28CBD1E-1F10-FB51-335F-0AE17380AE20}"/>
              </a:ext>
            </a:extLst>
          </p:cNvPr>
          <p:cNvSpPr txBox="1"/>
          <p:nvPr/>
        </p:nvSpPr>
        <p:spPr>
          <a:xfrm>
            <a:off x="5652851" y="228499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l-PL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6D7875A-EB3B-0571-D6FE-4D6F7241AE53}"/>
              </a:ext>
            </a:extLst>
          </p:cNvPr>
          <p:cNvSpPr txBox="1"/>
          <p:nvPr/>
        </p:nvSpPr>
        <p:spPr>
          <a:xfrm>
            <a:off x="2995894" y="62732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pl-PL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872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AB777-9CBB-C5F1-4A41-A5D736BBF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1C8B40-DFB0-C4E7-CFF1-02BE26CB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4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B27B4D4-79E6-5D82-1BD6-AEDBB8FE3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36" y="1224783"/>
            <a:ext cx="6506483" cy="5496692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8E7685C3-9007-3CF2-BD50-3770C174D74C}"/>
              </a:ext>
            </a:extLst>
          </p:cNvPr>
          <p:cNvCxnSpPr/>
          <p:nvPr/>
        </p:nvCxnSpPr>
        <p:spPr>
          <a:xfrm flipV="1">
            <a:off x="509154" y="4353791"/>
            <a:ext cx="0" cy="4052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1B2AB256-1158-0E4B-BC8E-669D6FB94EE3}"/>
              </a:ext>
            </a:extLst>
          </p:cNvPr>
          <p:cNvCxnSpPr/>
          <p:nvPr/>
        </p:nvCxnSpPr>
        <p:spPr>
          <a:xfrm flipV="1">
            <a:off x="3280063" y="5633217"/>
            <a:ext cx="0" cy="4052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F7089542-CABB-F085-849C-A25B84BF75CB}"/>
              </a:ext>
            </a:extLst>
          </p:cNvPr>
          <p:cNvCxnSpPr>
            <a:cxnSpLocks/>
          </p:cNvCxnSpPr>
          <p:nvPr/>
        </p:nvCxnSpPr>
        <p:spPr>
          <a:xfrm>
            <a:off x="6075218" y="4061114"/>
            <a:ext cx="0" cy="585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1E58B54F-D5D2-AEF6-C4EC-DF71EE5D2192}"/>
              </a:ext>
            </a:extLst>
          </p:cNvPr>
          <p:cNvCxnSpPr>
            <a:cxnSpLocks/>
          </p:cNvCxnSpPr>
          <p:nvPr/>
        </p:nvCxnSpPr>
        <p:spPr>
          <a:xfrm>
            <a:off x="1264227" y="1804555"/>
            <a:ext cx="6269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5E683496-1B16-9E67-6506-FF41AB1E7838}"/>
              </a:ext>
            </a:extLst>
          </p:cNvPr>
          <p:cNvCxnSpPr>
            <a:cxnSpLocks/>
          </p:cNvCxnSpPr>
          <p:nvPr/>
        </p:nvCxnSpPr>
        <p:spPr>
          <a:xfrm>
            <a:off x="3546763" y="2919846"/>
            <a:ext cx="6269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A02D5E37-B749-B7BE-C22A-136DC1129A96}"/>
              </a:ext>
            </a:extLst>
          </p:cNvPr>
          <p:cNvCxnSpPr>
            <a:cxnSpLocks/>
          </p:cNvCxnSpPr>
          <p:nvPr/>
        </p:nvCxnSpPr>
        <p:spPr>
          <a:xfrm>
            <a:off x="789709" y="2919846"/>
            <a:ext cx="6269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E98C8BA-F591-4A10-F70A-BC586A077323}"/>
              </a:ext>
            </a:extLst>
          </p:cNvPr>
          <p:cNvSpPr txBox="1"/>
          <p:nvPr/>
        </p:nvSpPr>
        <p:spPr>
          <a:xfrm>
            <a:off x="577869" y="4235885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15CB08-5C30-BC84-5C09-8AA58FCE4900}"/>
              </a:ext>
            </a:extLst>
          </p:cNvPr>
          <p:cNvSpPr txBox="1"/>
          <p:nvPr/>
        </p:nvSpPr>
        <p:spPr>
          <a:xfrm>
            <a:off x="1249790" y="1169700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8C5179C-3543-259E-768A-4F1C0C931265}"/>
              </a:ext>
            </a:extLst>
          </p:cNvPr>
          <p:cNvSpPr txBox="1"/>
          <p:nvPr/>
        </p:nvSpPr>
        <p:spPr>
          <a:xfrm>
            <a:off x="871683" y="2284990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1C96043-9848-0FDA-5A35-D19B5F058677}"/>
              </a:ext>
            </a:extLst>
          </p:cNvPr>
          <p:cNvSpPr txBox="1"/>
          <p:nvPr/>
        </p:nvSpPr>
        <p:spPr>
          <a:xfrm>
            <a:off x="3546761" y="2305050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9CF91B8-B206-13BF-E84B-11D076A2739E}"/>
              </a:ext>
            </a:extLst>
          </p:cNvPr>
          <p:cNvSpPr txBox="1"/>
          <p:nvPr/>
        </p:nvSpPr>
        <p:spPr>
          <a:xfrm>
            <a:off x="3403046" y="5543452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A09154F-5C34-34E5-3E7B-F8B13706925D}"/>
              </a:ext>
            </a:extLst>
          </p:cNvPr>
          <p:cNvSpPr txBox="1"/>
          <p:nvPr/>
        </p:nvSpPr>
        <p:spPr>
          <a:xfrm>
            <a:off x="5579335" y="3799394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3D41CDA-7085-851B-8173-0239BD96623B}"/>
              </a:ext>
            </a:extLst>
          </p:cNvPr>
          <p:cNvSpPr txBox="1"/>
          <p:nvPr/>
        </p:nvSpPr>
        <p:spPr>
          <a:xfrm>
            <a:off x="44445" y="244770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l-PL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41F999B-3EAA-A576-7815-00A8DB37C2E8}"/>
              </a:ext>
            </a:extLst>
          </p:cNvPr>
          <p:cNvSpPr txBox="1"/>
          <p:nvPr/>
        </p:nvSpPr>
        <p:spPr>
          <a:xfrm>
            <a:off x="3065538" y="230504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l-PL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09484B7-041D-E567-8FD3-4F886A54D6EB}"/>
              </a:ext>
            </a:extLst>
          </p:cNvPr>
          <p:cNvSpPr txBox="1"/>
          <p:nvPr/>
        </p:nvSpPr>
        <p:spPr>
          <a:xfrm>
            <a:off x="5652851" y="228499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l-PL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E326850-EDEA-877D-CE0E-189A1B1D18E9}"/>
              </a:ext>
            </a:extLst>
          </p:cNvPr>
          <p:cNvSpPr txBox="1"/>
          <p:nvPr/>
        </p:nvSpPr>
        <p:spPr>
          <a:xfrm>
            <a:off x="2995894" y="62732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pl-PL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7B3F6EBE-C9B1-EE17-0B9E-DAE116845F01}"/>
                  </a:ext>
                </a:extLst>
              </p:cNvPr>
              <p:cNvSpPr txBox="1"/>
              <p:nvPr/>
            </p:nvSpPr>
            <p:spPr>
              <a:xfrm>
                <a:off x="7848310" y="2725535"/>
                <a:ext cx="4115999" cy="1510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4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4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4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l-PL" sz="4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4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4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pl-PL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4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4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l-PL" sz="4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l-PL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4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4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pl-PL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4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4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pl-PL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4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4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4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l-PL" sz="4400" dirty="0"/>
              </a:p>
            </p:txBody>
          </p:sp>
        </mc:Choice>
        <mc:Fallback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7B3F6EBE-C9B1-EE17-0B9E-DAE116845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310" y="2725535"/>
                <a:ext cx="4115999" cy="1510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7227C98-23AE-8A2C-608D-AC66522A5378}"/>
              </a:ext>
            </a:extLst>
          </p:cNvPr>
          <p:cNvSpPr txBox="1"/>
          <p:nvPr/>
        </p:nvSpPr>
        <p:spPr>
          <a:xfrm>
            <a:off x="7128862" y="2740096"/>
            <a:ext cx="5565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/>
              <a:t>A</a:t>
            </a:r>
          </a:p>
          <a:p>
            <a:r>
              <a:rPr lang="pl-PL" sz="48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101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97FB8-90D7-C6DF-C899-299264414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029632-E1EA-748B-4227-50C0E826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Włączanie dodatkowych źródeł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A013FA8-62EF-EFA5-9B83-7D5E989C9B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096975"/>
            <a:ext cx="11814175" cy="38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załka: zakrzywiona w górę 3">
            <a:extLst>
              <a:ext uri="{FF2B5EF4-FFF2-40B4-BE49-F238E27FC236}">
                <a16:creationId xmlns:a16="http://schemas.microsoft.com/office/drawing/2014/main" id="{EE8D8C81-DA4E-EC40-7D9A-C017D55F1436}"/>
              </a:ext>
            </a:extLst>
          </p:cNvPr>
          <p:cNvSpPr/>
          <p:nvPr/>
        </p:nvSpPr>
        <p:spPr>
          <a:xfrm>
            <a:off x="1858706" y="5864802"/>
            <a:ext cx="4126458" cy="856673"/>
          </a:xfrm>
          <a:prstGeom prst="curvedUp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Strzałka: zakrzywiona w dół 4">
            <a:extLst>
              <a:ext uri="{FF2B5EF4-FFF2-40B4-BE49-F238E27FC236}">
                <a16:creationId xmlns:a16="http://schemas.microsoft.com/office/drawing/2014/main" id="{A4BF6266-BA2B-F849-B384-9B3580FAD919}"/>
              </a:ext>
            </a:extLst>
          </p:cNvPr>
          <p:cNvSpPr/>
          <p:nvPr/>
        </p:nvSpPr>
        <p:spPr>
          <a:xfrm>
            <a:off x="5683827" y="1309487"/>
            <a:ext cx="4655127" cy="987136"/>
          </a:xfrm>
          <a:prstGeom prst="curved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254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2">
                <a:extLst>
                  <a:ext uri="{FF2B5EF4-FFF2-40B4-BE49-F238E27FC236}">
                    <a16:creationId xmlns:a16="http://schemas.microsoft.com/office/drawing/2014/main" id="{D8256A75-9CF9-4A8C-0892-240F9B41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22" y="1224683"/>
                <a:ext cx="6197552" cy="5496792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−40+20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pl-PL" b="0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40−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+20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5" name="Symbol zastępczy zawartości 2">
                <a:extLst>
                  <a:ext uri="{FF2B5EF4-FFF2-40B4-BE49-F238E27FC236}">
                    <a16:creationId xmlns:a16="http://schemas.microsoft.com/office/drawing/2014/main" id="{D8256A75-9CF9-4A8C-0892-240F9B41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22" y="1224683"/>
                <a:ext cx="6197552" cy="549679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1">
            <a:extLst>
              <a:ext uri="{FF2B5EF4-FFF2-40B4-BE49-F238E27FC236}">
                <a16:creationId xmlns:a16="http://schemas.microsoft.com/office/drawing/2014/main" id="{82FB5404-2B88-68BB-8581-E1AFD194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2B93EE7F-9063-0B6B-B1EE-0821C5045B61}"/>
                  </a:ext>
                </a:extLst>
              </p:cNvPr>
              <p:cNvSpPr txBox="1"/>
              <p:nvPr/>
            </p:nvSpPr>
            <p:spPr>
              <a:xfrm>
                <a:off x="5437908" y="2303209"/>
                <a:ext cx="6754092" cy="19424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pl-PL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=0              </m:t>
                              </m:r>
                            </m:e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2B93EE7F-9063-0B6B-B1EE-0821C5045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908" y="2303209"/>
                <a:ext cx="6754092" cy="19424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5639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7D050-9766-EAB4-5CEF-3F33D7C7C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734F3-BFD1-62B1-D561-E8F2BA7E1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4A045E79-A605-17EB-333B-6065C6F1C1B9}"/>
                  </a:ext>
                </a:extLst>
              </p:cNvPr>
              <p:cNvSpPr txBox="1"/>
              <p:nvPr/>
            </p:nvSpPr>
            <p:spPr>
              <a:xfrm>
                <a:off x="273626" y="1243336"/>
                <a:ext cx="6754092" cy="19424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pl-PL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=0              </m:t>
                              </m:r>
                            </m:e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4A045E79-A605-17EB-333B-6065C6F1C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26" y="1243336"/>
                <a:ext cx="6754092" cy="19424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C2889788-49CA-D152-B74D-2F711A197178}"/>
                  </a:ext>
                </a:extLst>
              </p:cNvPr>
              <p:cNvSpPr txBox="1"/>
              <p:nvPr/>
            </p:nvSpPr>
            <p:spPr>
              <a:xfrm>
                <a:off x="273626" y="4571012"/>
                <a:ext cx="6754092" cy="20873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l-PL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25</m:t>
                                      </m:r>
                                    </m:den>
                                  </m:f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25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e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l-PL" sz="2800" b="0" i="1" smtClean="0">
                                          <a:latin typeface="Cambria Math" panose="02040503050406030204" pitchFamily="18" charset="0"/>
                                        </a:rPr>
                                        <m:t>50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pl-PL" sz="2800" b="0" i="1" smtClean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C2889788-49CA-D152-B74D-2F711A197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26" y="4571012"/>
                <a:ext cx="6754092" cy="2087303"/>
              </a:xfrm>
              <a:prstGeom prst="rect">
                <a:avLst/>
              </a:prstGeom>
              <a:blipFill>
                <a:blip r:embed="rId3"/>
                <a:stretch>
                  <a:fillRect r="-1028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9E446E19-67C9-E336-633F-C997A1191E7F}"/>
                  </a:ext>
                </a:extLst>
              </p:cNvPr>
              <p:cNvSpPr txBox="1"/>
              <p:nvPr/>
            </p:nvSpPr>
            <p:spPr>
              <a:xfrm>
                <a:off x="6093112" y="3368999"/>
                <a:ext cx="5893601" cy="1018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0,18</m:t>
                                </m:r>
                              </m:e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−0,1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−0,1</m:t>
                                </m:r>
                              </m:e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</a:rPr>
                                  <m:t>0,145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3,6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−1,6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600" dirty="0"/>
              </a:p>
            </p:txBody>
          </p:sp>
        </mc:Choice>
        <mc:Fallback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9E446E19-67C9-E336-633F-C997A1191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112" y="3368999"/>
                <a:ext cx="5893601" cy="10188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9444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0A975-9905-E990-D88F-4802734F6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61970-F4FF-F27B-5541-759B3D30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331B4B70-B165-E4F7-4754-BF0395AA8766}"/>
                  </a:ext>
                </a:extLst>
              </p:cNvPr>
              <p:cNvSpPr txBox="1"/>
              <p:nvPr/>
            </p:nvSpPr>
            <p:spPr>
              <a:xfrm>
                <a:off x="142008" y="1462088"/>
                <a:ext cx="5249899" cy="4352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,18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−0,1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−0,1</m:t>
                                </m:r>
                              </m:e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0,145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l-PL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,6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−1,6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32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=0,0161</m:t>
                      </m:r>
                    </m:oMath>
                  </m:oMathPara>
                </a14:m>
                <a:endParaRPr lang="pl-PL" sz="32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=0,362</m:t>
                      </m:r>
                    </m:oMath>
                  </m:oMathPara>
                </a14:m>
                <a:endParaRPr lang="pl-PL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=0,072</m:t>
                      </m:r>
                    </m:oMath>
                  </m:oMathPara>
                </a14:m>
                <a:endParaRPr lang="pl-PL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=22,48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=4,47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331B4B70-B165-E4F7-4754-BF0395AA8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8" y="1462088"/>
                <a:ext cx="5249899" cy="43526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CFD1CEB-4D2C-D988-2B48-16BC058E8B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12228" y="1224683"/>
                <a:ext cx="7879772" cy="5496792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                  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4,47−20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=−0,311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                  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=−0,311−0,701=−1,01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40−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40−22,48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=0,701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22,48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=0,899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+20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4,47−22,48+20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=0,199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4,47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=−0,112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CFD1CEB-4D2C-D988-2B48-16BC058E8B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2228" y="1224683"/>
                <a:ext cx="7879772" cy="549679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5583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EB34B8-9493-6C04-4207-E1F550ED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F1F60B-AA52-AA0D-2EB0-6B7FFE843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18" y="3959431"/>
            <a:ext cx="4230255" cy="1746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Wyznaczyć wartości prądów w obwodzie.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758B89-63AC-FD81-7BC2-2A2C1FCB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654" y="382587"/>
            <a:ext cx="7681657" cy="40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AE7A2661-CF77-C05E-0EB7-9858880D809C}"/>
              </a:ext>
            </a:extLst>
          </p:cNvPr>
          <p:cNvSpPr txBox="1">
            <a:spLocks/>
          </p:cNvSpPr>
          <p:nvPr/>
        </p:nvSpPr>
        <p:spPr>
          <a:xfrm>
            <a:off x="452582" y="4913745"/>
            <a:ext cx="11222182" cy="1807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R</a:t>
            </a:r>
            <a:r>
              <a:rPr lang="pl-PL" baseline="-25000" dirty="0"/>
              <a:t>1</a:t>
            </a:r>
            <a:r>
              <a:rPr lang="pl-PL" dirty="0"/>
              <a:t>=3</a:t>
            </a:r>
            <a:r>
              <a:rPr lang="pl-PL" dirty="0">
                <a:latin typeface="Symbol" panose="05050102010706020507" pitchFamily="18" charset="2"/>
              </a:rPr>
              <a:t>W</a:t>
            </a:r>
            <a:r>
              <a:rPr lang="pl-PL" dirty="0"/>
              <a:t>, R</a:t>
            </a:r>
            <a:r>
              <a:rPr lang="pl-PL" baseline="-25000" dirty="0"/>
              <a:t>2</a:t>
            </a:r>
            <a:r>
              <a:rPr lang="pl-PL" dirty="0"/>
              <a:t>=5</a:t>
            </a:r>
            <a:r>
              <a:rPr lang="pl-PL" dirty="0">
                <a:latin typeface="Symbol" panose="05050102010706020507" pitchFamily="18" charset="2"/>
              </a:rPr>
              <a:t>W</a:t>
            </a:r>
            <a:r>
              <a:rPr lang="pl-PL" dirty="0"/>
              <a:t>, R</a:t>
            </a:r>
            <a:r>
              <a:rPr lang="pl-PL" baseline="-25000" dirty="0"/>
              <a:t>3</a:t>
            </a:r>
            <a:r>
              <a:rPr lang="pl-PL" dirty="0"/>
              <a:t>=4</a:t>
            </a:r>
            <a:r>
              <a:rPr lang="pl-PL" dirty="0">
                <a:latin typeface="Symbol" panose="05050102010706020507" pitchFamily="18" charset="2"/>
              </a:rPr>
              <a:t>W</a:t>
            </a:r>
            <a:r>
              <a:rPr lang="pl-PL" dirty="0"/>
              <a:t>, R</a:t>
            </a:r>
            <a:r>
              <a:rPr lang="pl-PL" baseline="-25000" dirty="0"/>
              <a:t>4</a:t>
            </a:r>
            <a:r>
              <a:rPr lang="pl-PL" dirty="0"/>
              <a:t>=2</a:t>
            </a:r>
            <a:r>
              <a:rPr lang="pl-PL" dirty="0">
                <a:latin typeface="Symbol" panose="05050102010706020507" pitchFamily="18" charset="2"/>
              </a:rPr>
              <a:t>W</a:t>
            </a:r>
            <a:r>
              <a:rPr lang="pl-PL" dirty="0"/>
              <a:t>, R</a:t>
            </a:r>
            <a:r>
              <a:rPr lang="pl-PL" baseline="-25000" dirty="0"/>
              <a:t>5</a:t>
            </a:r>
            <a:r>
              <a:rPr lang="pl-PL" dirty="0"/>
              <a:t>=1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pPr marL="0" indent="0">
              <a:buNone/>
            </a:pPr>
            <a:r>
              <a:rPr lang="pl-PL" dirty="0"/>
              <a:t>E</a:t>
            </a:r>
            <a:r>
              <a:rPr lang="pl-PL" baseline="-25000" dirty="0"/>
              <a:t>1</a:t>
            </a:r>
            <a:r>
              <a:rPr lang="pl-PL" dirty="0"/>
              <a:t>=6V, E</a:t>
            </a:r>
            <a:r>
              <a:rPr lang="pl-PL" baseline="-25000" dirty="0"/>
              <a:t>2</a:t>
            </a:r>
            <a:r>
              <a:rPr lang="pl-PL" dirty="0"/>
              <a:t>=2V</a:t>
            </a:r>
          </a:p>
        </p:txBody>
      </p:sp>
    </p:spTree>
    <p:extLst>
      <p:ext uri="{BB962C8B-B14F-4D97-AF65-F5344CB8AC3E}">
        <p14:creationId xmlns:p14="http://schemas.microsoft.com/office/powerpoint/2010/main" val="80538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DC561-2872-9A67-4992-C9B070A0C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A4E953-DBC7-F8A7-8FA2-073099CF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Włączanie dodatkowych źródeł</a:t>
            </a:r>
          </a:p>
        </p:txBody>
      </p:sp>
      <p:sp>
        <p:nvSpPr>
          <p:cNvPr id="4" name="Strzałka: zakrzywiona w górę 3">
            <a:extLst>
              <a:ext uri="{FF2B5EF4-FFF2-40B4-BE49-F238E27FC236}">
                <a16:creationId xmlns:a16="http://schemas.microsoft.com/office/drawing/2014/main" id="{CA0C7C0A-7A85-F9BC-BEA4-603DC6D232FF}"/>
              </a:ext>
            </a:extLst>
          </p:cNvPr>
          <p:cNvSpPr/>
          <p:nvPr/>
        </p:nvSpPr>
        <p:spPr>
          <a:xfrm>
            <a:off x="1858706" y="5864802"/>
            <a:ext cx="5134376" cy="856673"/>
          </a:xfrm>
          <a:prstGeom prst="curvedUp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Strzałka: zakrzywiona w dół 4">
            <a:extLst>
              <a:ext uri="{FF2B5EF4-FFF2-40B4-BE49-F238E27FC236}">
                <a16:creationId xmlns:a16="http://schemas.microsoft.com/office/drawing/2014/main" id="{89ED24E2-C24C-3946-AEB0-68191D58F069}"/>
              </a:ext>
            </a:extLst>
          </p:cNvPr>
          <p:cNvSpPr/>
          <p:nvPr/>
        </p:nvSpPr>
        <p:spPr>
          <a:xfrm>
            <a:off x="6712527" y="1309487"/>
            <a:ext cx="4572000" cy="987136"/>
          </a:xfrm>
          <a:prstGeom prst="curved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61AF75-E34C-23D4-70B4-7CFEF307C3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050466"/>
            <a:ext cx="11814175" cy="39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9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F8C2-9A17-035A-473B-3EF2F69C5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EBAA1A-4B44-F7E5-3FC8-B9C89E1F7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Transfiguracja gwiazda-trójkąt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62D1003-AC09-593C-1927-3B875A511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870364"/>
                <a:ext cx="5161973" cy="43018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pl-PL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𝐼𝐼𝐼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3600" b="0" dirty="0"/>
              </a:p>
              <a:p>
                <a:pPr marL="0" indent="0">
                  <a:buNone/>
                </a:pPr>
                <a:endParaRPr lang="pl-PL" sz="3600" b="0" dirty="0"/>
              </a:p>
              <a:p>
                <a:pPr marL="0" indent="0">
                  <a:buNone/>
                </a:pPr>
                <a:endParaRPr lang="pl-PL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l-PL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36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62D1003-AC09-593C-1927-3B875A511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870364"/>
                <a:ext cx="5161973" cy="43018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>
            <a:extLst>
              <a:ext uri="{FF2B5EF4-FFF2-40B4-BE49-F238E27FC236}">
                <a16:creationId xmlns:a16="http://schemas.microsoft.com/office/drawing/2014/main" id="{127A62FB-1151-8C93-09B1-DA91DB819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67" y="2098204"/>
            <a:ext cx="7143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załka: w lewo i w prawo 3">
            <a:extLst>
              <a:ext uri="{FF2B5EF4-FFF2-40B4-BE49-F238E27FC236}">
                <a16:creationId xmlns:a16="http://schemas.microsoft.com/office/drawing/2014/main" id="{7D416100-0414-841E-96CE-4C0311BD6AC5}"/>
              </a:ext>
            </a:extLst>
          </p:cNvPr>
          <p:cNvSpPr/>
          <p:nvPr/>
        </p:nvSpPr>
        <p:spPr>
          <a:xfrm>
            <a:off x="7783551" y="3345366"/>
            <a:ext cx="1538869" cy="680224"/>
          </a:xfrm>
          <a:prstGeom prst="left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19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030DEF-66B6-2F30-6209-5372259A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6271" cy="1325563"/>
          </a:xfrm>
        </p:spPr>
        <p:txBody>
          <a:bodyPr/>
          <a:lstStyle/>
          <a:p>
            <a:r>
              <a:rPr lang="pl-PL" dirty="0"/>
              <a:t>Metoda praw Kirchhoffa (I </a:t>
            </a:r>
            <a:r>
              <a:rPr lang="pl-PL" dirty="0" err="1"/>
              <a:t>i</a:t>
            </a:r>
            <a:r>
              <a:rPr lang="pl-PL" dirty="0"/>
              <a:t> 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2">
                <a:extLst>
                  <a:ext uri="{FF2B5EF4-FFF2-40B4-BE49-F238E27FC236}">
                    <a16:creationId xmlns:a16="http://schemas.microsoft.com/office/drawing/2014/main" id="{E180B24A-4D5E-7A5D-9814-985E515495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10" y="1362635"/>
                <a:ext cx="8417790" cy="5325036"/>
              </a:xfrm>
            </p:spPr>
            <p:txBody>
              <a:bodyPr>
                <a:normAutofit lnSpcReduction="10000"/>
              </a:bodyPr>
              <a:lstStyle/>
              <a:p>
                <a:pPr marL="571500" indent="-571500">
                  <a:buFont typeface="+mj-lt"/>
                  <a:buAutoNum type="romanUcPeriod"/>
                </a:pPr>
                <a:r>
                  <a:rPr lang="pl-PL" dirty="0"/>
                  <a:t>Suma natężeń prądów wpływających do węzła jest równa sumie natężeń prądów wypływających z tego węzła.</a:t>
                </a:r>
              </a:p>
              <a:p>
                <a:pPr marL="571500" indent="-571500">
                  <a:buFont typeface="+mj-lt"/>
                  <a:buAutoNum type="romanUcPeriod"/>
                </a:pPr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pl-PL" i="1" dirty="0">
                  <a:latin typeface="Cambria Math" panose="02040503050406030204" pitchFamily="18" charset="0"/>
                </a:endParaRPr>
              </a:p>
              <a:p>
                <a:pPr marL="571500" indent="-571500">
                  <a:buFont typeface="+mj-lt"/>
                  <a:buAutoNum type="romanUcPeriod"/>
                </a:pPr>
                <a:r>
                  <a:rPr lang="pl-PL" dirty="0"/>
                  <a:t>W zamkniętym obwodzie suma spadków napięć równa jest sumie sił elektromotorycznych występujących w tym obwodzie.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Symbol zastępczy zawartości 2">
                <a:extLst>
                  <a:ext uri="{FF2B5EF4-FFF2-40B4-BE49-F238E27FC236}">
                    <a16:creationId xmlns:a16="http://schemas.microsoft.com/office/drawing/2014/main" id="{E180B24A-4D5E-7A5D-9814-985E51549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10" y="1362635"/>
                <a:ext cx="8417790" cy="5325036"/>
              </a:xfrm>
              <a:blipFill>
                <a:blip r:embed="rId2"/>
                <a:stretch>
                  <a:fillRect l="-1303" t="-2520" r="-13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6AE48EE6-CAB7-DBE4-7896-8338BCD9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981" y="1231100"/>
            <a:ext cx="2751273" cy="24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EAD644E-163D-9ACA-E1D3-5F651562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3477746"/>
            <a:ext cx="35433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431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2347</Words>
  <Application>Microsoft Office PowerPoint</Application>
  <PresentationFormat>Panoramiczny</PresentationFormat>
  <Paragraphs>426</Paragraphs>
  <Slides>63</Slides>
  <Notes>0</Notes>
  <HiddenSlides>1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63</vt:i4>
      </vt:variant>
    </vt:vector>
  </HeadingPairs>
  <TitlesOfParts>
    <vt:vector size="71" baseType="lpstr">
      <vt:lpstr>Aptos</vt:lpstr>
      <vt:lpstr>Arial</vt:lpstr>
      <vt:lpstr>Cambria Math</vt:lpstr>
      <vt:lpstr>Courier New</vt:lpstr>
      <vt:lpstr>Symbol</vt:lpstr>
      <vt:lpstr>Times New Roman</vt:lpstr>
      <vt:lpstr>Wingdings</vt:lpstr>
      <vt:lpstr>Motyw pakietu Office</vt:lpstr>
      <vt:lpstr>Podstawy elektrotechniki Ćwiczenia 3a </vt:lpstr>
      <vt:lpstr>Zasada superpozycji</vt:lpstr>
      <vt:lpstr>Przykład 1</vt:lpstr>
      <vt:lpstr>Zasada wzajemności</vt:lpstr>
      <vt:lpstr>Włącznie dodatkowych źródeł</vt:lpstr>
      <vt:lpstr>Włączanie dodatkowych źródeł</vt:lpstr>
      <vt:lpstr>Włączanie dodatkowych źródeł</vt:lpstr>
      <vt:lpstr>Transfiguracja gwiazda-trójkąt</vt:lpstr>
      <vt:lpstr>Metoda praw Kirchhoffa (I i II)</vt:lpstr>
      <vt:lpstr>Przykład 2</vt:lpstr>
      <vt:lpstr>Przykład 2</vt:lpstr>
      <vt:lpstr>Przykład 2</vt:lpstr>
      <vt:lpstr>Przykład 2</vt:lpstr>
      <vt:lpstr>Przykład 2</vt:lpstr>
      <vt:lpstr>Przykład 2</vt:lpstr>
      <vt:lpstr>Przykład 2 – Metoda wyznaczników</vt:lpstr>
      <vt:lpstr>Metoda wyznaczników</vt:lpstr>
      <vt:lpstr>Metoda wyznaczników</vt:lpstr>
      <vt:lpstr>Metoda wyznaczników</vt:lpstr>
      <vt:lpstr>Metoda wyznaczników</vt:lpstr>
      <vt:lpstr>Przykład 2 – Metoda wyznaczników</vt:lpstr>
      <vt:lpstr>Przykład 2 – Metoda wyznaczników</vt:lpstr>
      <vt:lpstr>Przykład 2 – Metoda wyznaczników</vt:lpstr>
      <vt:lpstr>Przykład 2 – Metoda wyznaczników</vt:lpstr>
      <vt:lpstr>Metoda prądów oczkowych I</vt:lpstr>
      <vt:lpstr>Metoda prądów oczkowych I</vt:lpstr>
      <vt:lpstr>Metoda prądów oczkowych I</vt:lpstr>
      <vt:lpstr>Metoda prądów oczkowych I</vt:lpstr>
      <vt:lpstr>Metoda prądów oczkowych II</vt:lpstr>
      <vt:lpstr>Metoda prądów oczkowych II</vt:lpstr>
      <vt:lpstr>Zadanie 1a</vt:lpstr>
      <vt:lpstr>Zadanie 1a</vt:lpstr>
      <vt:lpstr>Zadanie 1a</vt:lpstr>
      <vt:lpstr>Metoda potencjałów węzłowych I</vt:lpstr>
      <vt:lpstr>Metoda potencjałów węzłowych I</vt:lpstr>
      <vt:lpstr>Metoda potencjałów węzłowych I</vt:lpstr>
      <vt:lpstr>Metoda potencjałów węzłowych I</vt:lpstr>
      <vt:lpstr>Metoda potencjałów węzłowych I</vt:lpstr>
      <vt:lpstr>Metoda potencjałów węzłowych I</vt:lpstr>
      <vt:lpstr>Metoda potencjałów węzłowych II</vt:lpstr>
      <vt:lpstr>Metoda potencjałów węzłowych II</vt:lpstr>
      <vt:lpstr>Metoda potencjałów węzłowych II</vt:lpstr>
      <vt:lpstr>Metoda potencjałów węzłowych II</vt:lpstr>
      <vt:lpstr>Zadanie 1b</vt:lpstr>
      <vt:lpstr>Zadanie 2</vt:lpstr>
      <vt:lpstr>Zadanie 2a</vt:lpstr>
      <vt:lpstr>Zadanie 2a</vt:lpstr>
      <vt:lpstr>Zadanie 2a</vt:lpstr>
      <vt:lpstr>Zadanie 2b</vt:lpstr>
      <vt:lpstr>Zadanie 2b</vt:lpstr>
      <vt:lpstr>Zadanie 3</vt:lpstr>
      <vt:lpstr>Zadanie 3</vt:lpstr>
      <vt:lpstr>Zadanie 3</vt:lpstr>
      <vt:lpstr>Zadanie 3</vt:lpstr>
      <vt:lpstr>Zadanie 3</vt:lpstr>
      <vt:lpstr>Zadanie 3</vt:lpstr>
      <vt:lpstr>Zadanie 4</vt:lpstr>
      <vt:lpstr>Zadanie 4</vt:lpstr>
      <vt:lpstr>Zadanie 4</vt:lpstr>
      <vt:lpstr>Zadanie 4</vt:lpstr>
      <vt:lpstr>Zadanie 4</vt:lpstr>
      <vt:lpstr>Zadanie 4</vt:lpstr>
      <vt:lpstr>Zadanie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Michal Lanczont</dc:creator>
  <cp:lastModifiedBy>Michal Lanczont</cp:lastModifiedBy>
  <cp:revision>117</cp:revision>
  <cp:lastPrinted>2025-03-31T12:01:01Z</cp:lastPrinted>
  <dcterms:created xsi:type="dcterms:W3CDTF">2024-01-22T13:25:36Z</dcterms:created>
  <dcterms:modified xsi:type="dcterms:W3CDTF">2025-04-14T16:01:37Z</dcterms:modified>
</cp:coreProperties>
</file>