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97" r:id="rId12"/>
  </p:sldIdLst>
  <p:sldSz cx="12192000" cy="6858000"/>
  <p:notesSz cx="6784975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3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57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CCF95-2AF3-4C02-AA84-CD05CC8230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6BD6029-E816-4BD7-B674-AE5D04D59BB5}">
      <dgm:prSet phldrT="[Teks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27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Twierdzenie </a:t>
          </a:r>
          <a:r>
            <a:rPr lang="pl-PL" sz="2700" b="1" kern="1200" dirty="0" err="1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Thevenina</a:t>
          </a:r>
          <a:endParaRPr lang="pl-PL" sz="2700" b="1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FA50AA49-15BE-44AB-BC9A-9BEA2AC3FC82}" type="parTrans" cxnId="{77CE914A-1077-4A12-AB0C-D4961F4B213F}">
      <dgm:prSet/>
      <dgm:spPr/>
      <dgm:t>
        <a:bodyPr/>
        <a:lstStyle/>
        <a:p>
          <a:endParaRPr lang="pl-PL"/>
        </a:p>
      </dgm:t>
    </dgm:pt>
    <dgm:pt modelId="{9C1106AE-40D8-48A1-A229-30F6727F2DB9}" type="sibTrans" cxnId="{77CE914A-1077-4A12-AB0C-D4961F4B213F}">
      <dgm:prSet/>
      <dgm:spPr/>
      <dgm:t>
        <a:bodyPr/>
        <a:lstStyle/>
        <a:p>
          <a:endParaRPr lang="pl-PL"/>
        </a:p>
      </dgm:t>
    </dgm:pt>
    <dgm:pt modelId="{CDA1BCD9-CD53-416C-975C-93B71FBB0714}">
      <dgm:prSet/>
      <dgm:spPr/>
      <dgm:t>
        <a:bodyPr/>
        <a:lstStyle/>
        <a:p>
          <a:pPr marL="0" indent="360363" algn="just" defTabSz="534988">
            <a:buNone/>
          </a:pPr>
          <a:r>
            <a:rPr lang="pl-PL" b="1" dirty="0"/>
            <a:t>Dowolny, aktywny obwód liniowy można zastąpić od strony wybranych zacisków gałęzi AB uproszczonym obwodem równoważnym, złożonym z szeregowego połączenia jednego idealnego źródła napięcia i impedancji zastępczej obwodu.</a:t>
          </a:r>
        </a:p>
      </dgm:t>
    </dgm:pt>
    <dgm:pt modelId="{0FB98229-FD65-4CEE-BDAD-354079309C7F}" type="parTrans" cxnId="{E83F6078-196E-4DE5-BA02-8F528B7CE00E}">
      <dgm:prSet/>
      <dgm:spPr/>
      <dgm:t>
        <a:bodyPr/>
        <a:lstStyle/>
        <a:p>
          <a:endParaRPr lang="pl-PL"/>
        </a:p>
      </dgm:t>
    </dgm:pt>
    <dgm:pt modelId="{532286B6-C9BF-4221-87F5-EB67D6AFA28F}" type="sibTrans" cxnId="{E83F6078-196E-4DE5-BA02-8F528B7CE00E}">
      <dgm:prSet/>
      <dgm:spPr/>
      <dgm:t>
        <a:bodyPr/>
        <a:lstStyle/>
        <a:p>
          <a:endParaRPr lang="pl-PL"/>
        </a:p>
      </dgm:t>
    </dgm:pt>
    <dgm:pt modelId="{E3F12925-B9B0-4FE3-A3DB-01676AE5BB5C}">
      <dgm:prSet/>
      <dgm:spPr/>
      <dgm:t>
        <a:bodyPr/>
        <a:lstStyle/>
        <a:p>
          <a:pPr marL="0" indent="360363" algn="just" defTabSz="803275">
            <a:buFont typeface="Arial" panose="020B0604020202020204" pitchFamily="34" charset="0"/>
            <a:buChar char="•"/>
          </a:pPr>
          <a:r>
            <a:rPr lang="pl-PL" dirty="0"/>
            <a:t> Wartość źródła zastępczego oblicza się na podstawie analizy obwodu oryginalnego jako napięcie panujące na zaciskach AB. </a:t>
          </a:r>
        </a:p>
      </dgm:t>
    </dgm:pt>
    <dgm:pt modelId="{FE48594C-97C2-4167-8FBE-73B7C3C9DF5C}" type="parTrans" cxnId="{B370B4B4-FD8D-4D64-9D83-18F3F879F8F4}">
      <dgm:prSet/>
      <dgm:spPr/>
      <dgm:t>
        <a:bodyPr/>
        <a:lstStyle/>
        <a:p>
          <a:endParaRPr lang="pl-PL"/>
        </a:p>
      </dgm:t>
    </dgm:pt>
    <dgm:pt modelId="{7D55EF46-539A-49ED-A18A-64A825E47588}" type="sibTrans" cxnId="{B370B4B4-FD8D-4D64-9D83-18F3F879F8F4}">
      <dgm:prSet/>
      <dgm:spPr/>
      <dgm:t>
        <a:bodyPr/>
        <a:lstStyle/>
        <a:p>
          <a:endParaRPr lang="pl-PL"/>
        </a:p>
      </dgm:t>
    </dgm:pt>
    <dgm:pt modelId="{958C275A-1A18-40ED-B379-92FE76BBF019}">
      <dgm:prSet/>
      <dgm:spPr/>
      <dgm:t>
        <a:bodyPr/>
        <a:lstStyle/>
        <a:p>
          <a:pPr marL="0" indent="360363" algn="just" defTabSz="803275">
            <a:buFont typeface="Arial" panose="020B0604020202020204" pitchFamily="34" charset="0"/>
            <a:buChar char="•"/>
          </a:pPr>
          <a:r>
            <a:rPr lang="pl-PL" dirty="0"/>
            <a:t> Impedancja zastępcza widziana z zacisków AB dotyczy obwodu po zwarciu wszystkich niezależnych źródeł napięcia oraz rozwarciu niezależnych źródeł prądu. </a:t>
          </a:r>
        </a:p>
      </dgm:t>
    </dgm:pt>
    <dgm:pt modelId="{8599915D-DC66-44DF-BBEC-4C0731BA3480}" type="parTrans" cxnId="{59726A2C-0068-4BF4-8C94-9DD2A58AD76C}">
      <dgm:prSet/>
      <dgm:spPr/>
      <dgm:t>
        <a:bodyPr/>
        <a:lstStyle/>
        <a:p>
          <a:endParaRPr lang="pl-PL"/>
        </a:p>
      </dgm:t>
    </dgm:pt>
    <dgm:pt modelId="{7515FD30-C390-4E0B-B453-5671ADB81D1D}" type="sibTrans" cxnId="{59726A2C-0068-4BF4-8C94-9DD2A58AD76C}">
      <dgm:prSet/>
      <dgm:spPr/>
      <dgm:t>
        <a:bodyPr/>
        <a:lstStyle/>
        <a:p>
          <a:endParaRPr lang="pl-PL"/>
        </a:p>
      </dgm:t>
    </dgm:pt>
    <dgm:pt modelId="{D7E37D60-6DEB-4A44-B2E7-45BF74C9E472}" type="pres">
      <dgm:prSet presAssocID="{580CCF95-2AF3-4C02-AA84-CD05CC8230E4}" presName="linear" presStyleCnt="0">
        <dgm:presLayoutVars>
          <dgm:dir/>
          <dgm:animLvl val="lvl"/>
          <dgm:resizeHandles val="exact"/>
        </dgm:presLayoutVars>
      </dgm:prSet>
      <dgm:spPr/>
    </dgm:pt>
    <dgm:pt modelId="{46CB76A2-169A-48AE-B2AE-FD55F21E4689}" type="pres">
      <dgm:prSet presAssocID="{66BD6029-E816-4BD7-B674-AE5D04D59BB5}" presName="parentLin" presStyleCnt="0"/>
      <dgm:spPr/>
    </dgm:pt>
    <dgm:pt modelId="{98C7FE59-FC35-4794-8CDE-3A3AF39CA218}" type="pres">
      <dgm:prSet presAssocID="{66BD6029-E816-4BD7-B674-AE5D04D59BB5}" presName="parentLeftMargin" presStyleLbl="node1" presStyleIdx="0" presStyleCnt="1"/>
      <dgm:spPr/>
    </dgm:pt>
    <dgm:pt modelId="{7909B6C3-C115-42C5-B1ED-EDBDE22313F7}" type="pres">
      <dgm:prSet presAssocID="{66BD6029-E816-4BD7-B674-AE5D04D59BB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6DCD7AF-6AF0-4D92-89B8-E3FC4FF07947}" type="pres">
      <dgm:prSet presAssocID="{66BD6029-E816-4BD7-B674-AE5D04D59BB5}" presName="negativeSpace" presStyleCnt="0"/>
      <dgm:spPr/>
    </dgm:pt>
    <dgm:pt modelId="{3A6850B0-060D-4769-A52A-EE2D747B3168}" type="pres">
      <dgm:prSet presAssocID="{66BD6029-E816-4BD7-B674-AE5D04D59BB5}" presName="childText" presStyleLbl="conFgAcc1" presStyleIdx="0" presStyleCnt="1" custScaleY="96038">
        <dgm:presLayoutVars>
          <dgm:bulletEnabled val="1"/>
        </dgm:presLayoutVars>
      </dgm:prSet>
      <dgm:spPr/>
    </dgm:pt>
  </dgm:ptLst>
  <dgm:cxnLst>
    <dgm:cxn modelId="{59726A2C-0068-4BF4-8C94-9DD2A58AD76C}" srcId="{66BD6029-E816-4BD7-B674-AE5D04D59BB5}" destId="{958C275A-1A18-40ED-B379-92FE76BBF019}" srcOrd="2" destOrd="0" parTransId="{8599915D-DC66-44DF-BBEC-4C0731BA3480}" sibTransId="{7515FD30-C390-4E0B-B453-5671ADB81D1D}"/>
    <dgm:cxn modelId="{0847A63D-3577-48FE-A914-9FB7FE42F0CD}" type="presOf" srcId="{CDA1BCD9-CD53-416C-975C-93B71FBB0714}" destId="{3A6850B0-060D-4769-A52A-EE2D747B3168}" srcOrd="0" destOrd="0" presId="urn:microsoft.com/office/officeart/2005/8/layout/list1"/>
    <dgm:cxn modelId="{77CE914A-1077-4A12-AB0C-D4961F4B213F}" srcId="{580CCF95-2AF3-4C02-AA84-CD05CC8230E4}" destId="{66BD6029-E816-4BD7-B674-AE5D04D59BB5}" srcOrd="0" destOrd="0" parTransId="{FA50AA49-15BE-44AB-BC9A-9BEA2AC3FC82}" sibTransId="{9C1106AE-40D8-48A1-A229-30F6727F2DB9}"/>
    <dgm:cxn modelId="{903E7D4C-32E1-4685-AD18-2C1F89731B2B}" type="presOf" srcId="{66BD6029-E816-4BD7-B674-AE5D04D59BB5}" destId="{7909B6C3-C115-42C5-B1ED-EDBDE22313F7}" srcOrd="1" destOrd="0" presId="urn:microsoft.com/office/officeart/2005/8/layout/list1"/>
    <dgm:cxn modelId="{85319D4F-EDEC-499C-8E05-57C446E32FBE}" type="presOf" srcId="{580CCF95-2AF3-4C02-AA84-CD05CC8230E4}" destId="{D7E37D60-6DEB-4A44-B2E7-45BF74C9E472}" srcOrd="0" destOrd="0" presId="urn:microsoft.com/office/officeart/2005/8/layout/list1"/>
    <dgm:cxn modelId="{E83F6078-196E-4DE5-BA02-8F528B7CE00E}" srcId="{66BD6029-E816-4BD7-B674-AE5D04D59BB5}" destId="{CDA1BCD9-CD53-416C-975C-93B71FBB0714}" srcOrd="0" destOrd="0" parTransId="{0FB98229-FD65-4CEE-BDAD-354079309C7F}" sibTransId="{532286B6-C9BF-4221-87F5-EB67D6AFA28F}"/>
    <dgm:cxn modelId="{1CCF428E-306C-4457-B19C-C67659FCBF14}" type="presOf" srcId="{958C275A-1A18-40ED-B379-92FE76BBF019}" destId="{3A6850B0-060D-4769-A52A-EE2D747B3168}" srcOrd="0" destOrd="2" presId="urn:microsoft.com/office/officeart/2005/8/layout/list1"/>
    <dgm:cxn modelId="{B370B4B4-FD8D-4D64-9D83-18F3F879F8F4}" srcId="{66BD6029-E816-4BD7-B674-AE5D04D59BB5}" destId="{E3F12925-B9B0-4FE3-A3DB-01676AE5BB5C}" srcOrd="1" destOrd="0" parTransId="{FE48594C-97C2-4167-8FBE-73B7C3C9DF5C}" sibTransId="{7D55EF46-539A-49ED-A18A-64A825E47588}"/>
    <dgm:cxn modelId="{19097FBB-D2C6-4C74-A7F7-0685A868CD18}" type="presOf" srcId="{66BD6029-E816-4BD7-B674-AE5D04D59BB5}" destId="{98C7FE59-FC35-4794-8CDE-3A3AF39CA218}" srcOrd="0" destOrd="0" presId="urn:microsoft.com/office/officeart/2005/8/layout/list1"/>
    <dgm:cxn modelId="{54FC1EC1-ACA6-41D0-97DC-09D90B7C29E6}" type="presOf" srcId="{E3F12925-B9B0-4FE3-A3DB-01676AE5BB5C}" destId="{3A6850B0-060D-4769-A52A-EE2D747B3168}" srcOrd="0" destOrd="1" presId="urn:microsoft.com/office/officeart/2005/8/layout/list1"/>
    <dgm:cxn modelId="{46B21830-8CE6-42B3-B779-2CE4207FE22A}" type="presParOf" srcId="{D7E37D60-6DEB-4A44-B2E7-45BF74C9E472}" destId="{46CB76A2-169A-48AE-B2AE-FD55F21E4689}" srcOrd="0" destOrd="0" presId="urn:microsoft.com/office/officeart/2005/8/layout/list1"/>
    <dgm:cxn modelId="{B3782239-AE90-4D6B-A209-33502C4CBB05}" type="presParOf" srcId="{46CB76A2-169A-48AE-B2AE-FD55F21E4689}" destId="{98C7FE59-FC35-4794-8CDE-3A3AF39CA218}" srcOrd="0" destOrd="0" presId="urn:microsoft.com/office/officeart/2005/8/layout/list1"/>
    <dgm:cxn modelId="{C0D7A0D3-5EAA-4783-A133-7EE5CCD1C4DF}" type="presParOf" srcId="{46CB76A2-169A-48AE-B2AE-FD55F21E4689}" destId="{7909B6C3-C115-42C5-B1ED-EDBDE22313F7}" srcOrd="1" destOrd="0" presId="urn:microsoft.com/office/officeart/2005/8/layout/list1"/>
    <dgm:cxn modelId="{75D676C3-96AD-4436-97E3-B6477DDBCB21}" type="presParOf" srcId="{D7E37D60-6DEB-4A44-B2E7-45BF74C9E472}" destId="{A6DCD7AF-6AF0-4D92-89B8-E3FC4FF07947}" srcOrd="1" destOrd="0" presId="urn:microsoft.com/office/officeart/2005/8/layout/list1"/>
    <dgm:cxn modelId="{3B48A19C-9BE1-463C-AF8E-7C0BE10F59D6}" type="presParOf" srcId="{D7E37D60-6DEB-4A44-B2E7-45BF74C9E472}" destId="{3A6850B0-060D-4769-A52A-EE2D747B3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CCF95-2AF3-4C02-AA84-CD05CC8230E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A1BCD9-CD53-416C-975C-93B71FBB0714}">
      <dgm:prSet/>
      <dgm:spPr/>
      <dgm:t>
        <a:bodyPr/>
        <a:lstStyle/>
        <a:p>
          <a:pPr marL="0" indent="360363" algn="just" defTabSz="534988">
            <a:buNone/>
          </a:pPr>
          <a:r>
            <a:rPr lang="pl-PL" b="1" dirty="0"/>
            <a:t>Dowolny aktywny obwód liniowy można od strony wybranych zacisków AB zastąpić obwodem równoważnym, złożonym z równoległego połączenia idealnego źródła prądu i impedancji zastępczej obwodu. </a:t>
          </a:r>
        </a:p>
      </dgm:t>
    </dgm:pt>
    <dgm:pt modelId="{0FB98229-FD65-4CEE-BDAD-354079309C7F}" type="parTrans" cxnId="{E83F6078-196E-4DE5-BA02-8F528B7CE00E}">
      <dgm:prSet/>
      <dgm:spPr/>
      <dgm:t>
        <a:bodyPr/>
        <a:lstStyle/>
        <a:p>
          <a:endParaRPr lang="pl-PL"/>
        </a:p>
      </dgm:t>
    </dgm:pt>
    <dgm:pt modelId="{532286B6-C9BF-4221-87F5-EB67D6AFA28F}" type="sibTrans" cxnId="{E83F6078-196E-4DE5-BA02-8F528B7CE00E}">
      <dgm:prSet/>
      <dgm:spPr/>
      <dgm:t>
        <a:bodyPr/>
        <a:lstStyle/>
        <a:p>
          <a:endParaRPr lang="pl-PL"/>
        </a:p>
      </dgm:t>
    </dgm:pt>
    <dgm:pt modelId="{55538AF8-837F-4701-BCF1-6C5BE731E1EB}">
      <dgm:prSet/>
      <dgm:spPr/>
      <dgm:t>
        <a:bodyPr/>
        <a:lstStyle/>
        <a:p>
          <a:pPr marL="0" indent="360363" algn="just" defTabSz="534988">
            <a:buFont typeface="Arial" panose="020B0604020202020204" pitchFamily="34" charset="0"/>
            <a:buChar char="•"/>
          </a:pPr>
          <a:r>
            <a:rPr lang="pl-PL" b="0" dirty="0"/>
            <a:t> Wartość źródła zastępczego oblicza się w obwodzie oryginalnym jako prąd zwarciowy gałęzi AB. </a:t>
          </a:r>
        </a:p>
      </dgm:t>
    </dgm:pt>
    <dgm:pt modelId="{F3A5D0D6-883F-4367-9C3F-FFD383F171E3}" type="parTrans" cxnId="{9E3290D9-E737-4BD8-896A-592E1A61E374}">
      <dgm:prSet/>
      <dgm:spPr/>
      <dgm:t>
        <a:bodyPr/>
        <a:lstStyle/>
        <a:p>
          <a:endParaRPr lang="pl-PL"/>
        </a:p>
      </dgm:t>
    </dgm:pt>
    <dgm:pt modelId="{394A38A9-D02B-408B-A2FD-648CEABC9664}" type="sibTrans" cxnId="{9E3290D9-E737-4BD8-896A-592E1A61E374}">
      <dgm:prSet/>
      <dgm:spPr/>
      <dgm:t>
        <a:bodyPr/>
        <a:lstStyle/>
        <a:p>
          <a:endParaRPr lang="pl-PL"/>
        </a:p>
      </dgm:t>
    </dgm:pt>
    <dgm:pt modelId="{2069FD42-FD58-4CA9-98EA-D830DB21BEA9}">
      <dgm:prSet/>
      <dgm:spPr/>
      <dgm:t>
        <a:bodyPr/>
        <a:lstStyle/>
        <a:p>
          <a:pPr marL="0" indent="360363" algn="just" defTabSz="534988">
            <a:buFont typeface="Arial" panose="020B0604020202020204" pitchFamily="34" charset="0"/>
            <a:buChar char="•"/>
          </a:pPr>
          <a:r>
            <a:rPr lang="pl-PL" b="0" dirty="0"/>
            <a:t> Impedancja zastępcza widziana z zacisków AB dotyczy obwodu po zwarciu wszystkich źródeł napięcia oraz rozwarciu źródeł prądu i jest identyczna z impedancją zastępczą w twierdzeniu </a:t>
          </a:r>
          <a:r>
            <a:rPr lang="pl-PL" b="0" dirty="0" err="1"/>
            <a:t>Thevenina</a:t>
          </a:r>
          <a:r>
            <a:rPr lang="pl-PL" b="0" dirty="0"/>
            <a:t>.</a:t>
          </a:r>
        </a:p>
      </dgm:t>
    </dgm:pt>
    <dgm:pt modelId="{EB994BE8-A5C1-4A3B-8404-853AD959EF02}" type="parTrans" cxnId="{F46D6630-5229-43C4-A216-50941F7474A5}">
      <dgm:prSet/>
      <dgm:spPr/>
      <dgm:t>
        <a:bodyPr/>
        <a:lstStyle/>
        <a:p>
          <a:endParaRPr lang="pl-PL"/>
        </a:p>
      </dgm:t>
    </dgm:pt>
    <dgm:pt modelId="{3FCE0629-3697-40F7-9C04-E801836D4176}" type="sibTrans" cxnId="{F46D6630-5229-43C4-A216-50941F7474A5}">
      <dgm:prSet/>
      <dgm:spPr/>
      <dgm:t>
        <a:bodyPr/>
        <a:lstStyle/>
        <a:p>
          <a:endParaRPr lang="pl-PL"/>
        </a:p>
      </dgm:t>
    </dgm:pt>
    <dgm:pt modelId="{66BD6029-E816-4BD7-B674-AE5D04D59BB5}">
      <dgm:prSet phldrT="[Teks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b="1" dirty="0"/>
            <a:t>Twierdzenie Nortona</a:t>
          </a:r>
          <a:endParaRPr lang="pl-PL" dirty="0"/>
        </a:p>
      </dgm:t>
    </dgm:pt>
    <dgm:pt modelId="{9C1106AE-40D8-48A1-A229-30F6727F2DB9}" type="sibTrans" cxnId="{77CE914A-1077-4A12-AB0C-D4961F4B213F}">
      <dgm:prSet/>
      <dgm:spPr/>
      <dgm:t>
        <a:bodyPr/>
        <a:lstStyle/>
        <a:p>
          <a:endParaRPr lang="pl-PL"/>
        </a:p>
      </dgm:t>
    </dgm:pt>
    <dgm:pt modelId="{FA50AA49-15BE-44AB-BC9A-9BEA2AC3FC82}" type="parTrans" cxnId="{77CE914A-1077-4A12-AB0C-D4961F4B213F}">
      <dgm:prSet/>
      <dgm:spPr/>
      <dgm:t>
        <a:bodyPr/>
        <a:lstStyle/>
        <a:p>
          <a:endParaRPr lang="pl-PL"/>
        </a:p>
      </dgm:t>
    </dgm:pt>
    <dgm:pt modelId="{D7E37D60-6DEB-4A44-B2E7-45BF74C9E472}" type="pres">
      <dgm:prSet presAssocID="{580CCF95-2AF3-4C02-AA84-CD05CC8230E4}" presName="linear" presStyleCnt="0">
        <dgm:presLayoutVars>
          <dgm:dir/>
          <dgm:animLvl val="lvl"/>
          <dgm:resizeHandles val="exact"/>
        </dgm:presLayoutVars>
      </dgm:prSet>
      <dgm:spPr/>
    </dgm:pt>
    <dgm:pt modelId="{46CB76A2-169A-48AE-B2AE-FD55F21E4689}" type="pres">
      <dgm:prSet presAssocID="{66BD6029-E816-4BD7-B674-AE5D04D59BB5}" presName="parentLin" presStyleCnt="0"/>
      <dgm:spPr/>
    </dgm:pt>
    <dgm:pt modelId="{98C7FE59-FC35-4794-8CDE-3A3AF39CA218}" type="pres">
      <dgm:prSet presAssocID="{66BD6029-E816-4BD7-B674-AE5D04D59BB5}" presName="parentLeftMargin" presStyleLbl="node1" presStyleIdx="0" presStyleCnt="1"/>
      <dgm:spPr/>
    </dgm:pt>
    <dgm:pt modelId="{7909B6C3-C115-42C5-B1ED-EDBDE22313F7}" type="pres">
      <dgm:prSet presAssocID="{66BD6029-E816-4BD7-B674-AE5D04D59BB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6DCD7AF-6AF0-4D92-89B8-E3FC4FF07947}" type="pres">
      <dgm:prSet presAssocID="{66BD6029-E816-4BD7-B674-AE5D04D59BB5}" presName="negativeSpace" presStyleCnt="0"/>
      <dgm:spPr/>
    </dgm:pt>
    <dgm:pt modelId="{3A6850B0-060D-4769-A52A-EE2D747B3168}" type="pres">
      <dgm:prSet presAssocID="{66BD6029-E816-4BD7-B674-AE5D04D59BB5}" presName="childText" presStyleLbl="conFgAcc1" presStyleIdx="0" presStyleCnt="1" custScaleY="99595">
        <dgm:presLayoutVars>
          <dgm:bulletEnabled val="1"/>
        </dgm:presLayoutVars>
      </dgm:prSet>
      <dgm:spPr/>
    </dgm:pt>
  </dgm:ptLst>
  <dgm:cxnLst>
    <dgm:cxn modelId="{BE9A602F-5CD3-43DC-BCB6-6C94C2282534}" type="presOf" srcId="{55538AF8-837F-4701-BCF1-6C5BE731E1EB}" destId="{3A6850B0-060D-4769-A52A-EE2D747B3168}" srcOrd="0" destOrd="1" presId="urn:microsoft.com/office/officeart/2005/8/layout/list1"/>
    <dgm:cxn modelId="{F46D6630-5229-43C4-A216-50941F7474A5}" srcId="{66BD6029-E816-4BD7-B674-AE5D04D59BB5}" destId="{2069FD42-FD58-4CA9-98EA-D830DB21BEA9}" srcOrd="2" destOrd="0" parTransId="{EB994BE8-A5C1-4A3B-8404-853AD959EF02}" sibTransId="{3FCE0629-3697-40F7-9C04-E801836D4176}"/>
    <dgm:cxn modelId="{0847A63D-3577-48FE-A914-9FB7FE42F0CD}" type="presOf" srcId="{CDA1BCD9-CD53-416C-975C-93B71FBB0714}" destId="{3A6850B0-060D-4769-A52A-EE2D747B3168}" srcOrd="0" destOrd="0" presId="urn:microsoft.com/office/officeart/2005/8/layout/list1"/>
    <dgm:cxn modelId="{E748C95F-C8A8-4DDD-861A-8E4231625140}" type="presOf" srcId="{2069FD42-FD58-4CA9-98EA-D830DB21BEA9}" destId="{3A6850B0-060D-4769-A52A-EE2D747B3168}" srcOrd="0" destOrd="2" presId="urn:microsoft.com/office/officeart/2005/8/layout/list1"/>
    <dgm:cxn modelId="{77CE914A-1077-4A12-AB0C-D4961F4B213F}" srcId="{580CCF95-2AF3-4C02-AA84-CD05CC8230E4}" destId="{66BD6029-E816-4BD7-B674-AE5D04D59BB5}" srcOrd="0" destOrd="0" parTransId="{FA50AA49-15BE-44AB-BC9A-9BEA2AC3FC82}" sibTransId="{9C1106AE-40D8-48A1-A229-30F6727F2DB9}"/>
    <dgm:cxn modelId="{903E7D4C-32E1-4685-AD18-2C1F89731B2B}" type="presOf" srcId="{66BD6029-E816-4BD7-B674-AE5D04D59BB5}" destId="{7909B6C3-C115-42C5-B1ED-EDBDE22313F7}" srcOrd="1" destOrd="0" presId="urn:microsoft.com/office/officeart/2005/8/layout/list1"/>
    <dgm:cxn modelId="{85319D4F-EDEC-499C-8E05-57C446E32FBE}" type="presOf" srcId="{580CCF95-2AF3-4C02-AA84-CD05CC8230E4}" destId="{D7E37D60-6DEB-4A44-B2E7-45BF74C9E472}" srcOrd="0" destOrd="0" presId="urn:microsoft.com/office/officeart/2005/8/layout/list1"/>
    <dgm:cxn modelId="{E83F6078-196E-4DE5-BA02-8F528B7CE00E}" srcId="{66BD6029-E816-4BD7-B674-AE5D04D59BB5}" destId="{CDA1BCD9-CD53-416C-975C-93B71FBB0714}" srcOrd="0" destOrd="0" parTransId="{0FB98229-FD65-4CEE-BDAD-354079309C7F}" sibTransId="{532286B6-C9BF-4221-87F5-EB67D6AFA28F}"/>
    <dgm:cxn modelId="{19097FBB-D2C6-4C74-A7F7-0685A868CD18}" type="presOf" srcId="{66BD6029-E816-4BD7-B674-AE5D04D59BB5}" destId="{98C7FE59-FC35-4794-8CDE-3A3AF39CA218}" srcOrd="0" destOrd="0" presId="urn:microsoft.com/office/officeart/2005/8/layout/list1"/>
    <dgm:cxn modelId="{9E3290D9-E737-4BD8-896A-592E1A61E374}" srcId="{66BD6029-E816-4BD7-B674-AE5D04D59BB5}" destId="{55538AF8-837F-4701-BCF1-6C5BE731E1EB}" srcOrd="1" destOrd="0" parTransId="{F3A5D0D6-883F-4367-9C3F-FFD383F171E3}" sibTransId="{394A38A9-D02B-408B-A2FD-648CEABC9664}"/>
    <dgm:cxn modelId="{46B21830-8CE6-42B3-B779-2CE4207FE22A}" type="presParOf" srcId="{D7E37D60-6DEB-4A44-B2E7-45BF74C9E472}" destId="{46CB76A2-169A-48AE-B2AE-FD55F21E4689}" srcOrd="0" destOrd="0" presId="urn:microsoft.com/office/officeart/2005/8/layout/list1"/>
    <dgm:cxn modelId="{B3782239-AE90-4D6B-A209-33502C4CBB05}" type="presParOf" srcId="{46CB76A2-169A-48AE-B2AE-FD55F21E4689}" destId="{98C7FE59-FC35-4794-8CDE-3A3AF39CA218}" srcOrd="0" destOrd="0" presId="urn:microsoft.com/office/officeart/2005/8/layout/list1"/>
    <dgm:cxn modelId="{C0D7A0D3-5EAA-4783-A133-7EE5CCD1C4DF}" type="presParOf" srcId="{46CB76A2-169A-48AE-B2AE-FD55F21E4689}" destId="{7909B6C3-C115-42C5-B1ED-EDBDE22313F7}" srcOrd="1" destOrd="0" presId="urn:microsoft.com/office/officeart/2005/8/layout/list1"/>
    <dgm:cxn modelId="{75D676C3-96AD-4436-97E3-B6477DDBCB21}" type="presParOf" srcId="{D7E37D60-6DEB-4A44-B2E7-45BF74C9E472}" destId="{A6DCD7AF-6AF0-4D92-89B8-E3FC4FF07947}" srcOrd="1" destOrd="0" presId="urn:microsoft.com/office/officeart/2005/8/layout/list1"/>
    <dgm:cxn modelId="{3B48A19C-9BE1-463C-AF8E-7C0BE10F59D6}" type="presParOf" srcId="{D7E37D60-6DEB-4A44-B2E7-45BF74C9E472}" destId="{3A6850B0-060D-4769-A52A-EE2D747B316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850B0-060D-4769-A52A-EE2D747B3168}">
      <dsp:nvSpPr>
        <dsp:cNvPr id="0" name=""/>
        <dsp:cNvSpPr/>
      </dsp:nvSpPr>
      <dsp:spPr>
        <a:xfrm>
          <a:off x="0" y="890150"/>
          <a:ext cx="11637818" cy="43199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24" tIns="562356" rIns="903224" bIns="192024" numCol="1" spcCol="1270" anchor="t" anchorCtr="0">
          <a:noAutofit/>
        </a:bodyPr>
        <a:lstStyle/>
        <a:p>
          <a:pPr marL="0" lvl="1" indent="360363" algn="just" defTabSz="5349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700" b="1" kern="1200" dirty="0"/>
            <a:t>Dowolny, aktywny obwód liniowy można zastąpić od strony wybranych zacisków gałęzi AB uproszczonym obwodem równoważnym, złożonym z szeregowego połączenia jednego idealnego źródła napięcia i impedancji zastępczej obwodu.</a:t>
          </a:r>
        </a:p>
        <a:p>
          <a:pPr marL="0" lvl="1" indent="360363" algn="just" defTabSz="8032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700" kern="1200" dirty="0"/>
            <a:t> Wartość źródła zastępczego oblicza się na podstawie analizy obwodu oryginalnego jako napięcie panujące na zaciskach AB. </a:t>
          </a:r>
        </a:p>
        <a:p>
          <a:pPr marL="0" lvl="1" indent="360363" algn="just" defTabSz="8032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700" kern="1200" dirty="0"/>
            <a:t> Impedancja zastępcza widziana z zacisków AB dotyczy obwodu po zwarciu wszystkich niezależnych źródeł napięcia oraz rozwarciu niezależnych źródeł prądu. </a:t>
          </a:r>
        </a:p>
      </dsp:txBody>
      <dsp:txXfrm>
        <a:off x="0" y="890150"/>
        <a:ext cx="11637818" cy="4319981"/>
      </dsp:txXfrm>
    </dsp:sp>
    <dsp:sp modelId="{7909B6C3-C115-42C5-B1ED-EDBDE22313F7}">
      <dsp:nvSpPr>
        <dsp:cNvPr id="0" name=""/>
        <dsp:cNvSpPr/>
      </dsp:nvSpPr>
      <dsp:spPr>
        <a:xfrm>
          <a:off x="581890" y="476870"/>
          <a:ext cx="8146473" cy="826560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17" tIns="0" rIns="30791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Twierdzenie </a:t>
          </a:r>
          <a:r>
            <a:rPr lang="pl-PL" sz="2700" b="1" kern="1200" dirty="0" err="1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Thevenina</a:t>
          </a:r>
          <a:endParaRPr lang="pl-PL" sz="2700" b="1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622239" y="517219"/>
        <a:ext cx="8065775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850B0-060D-4769-A52A-EE2D747B3168}">
      <dsp:nvSpPr>
        <dsp:cNvPr id="0" name=""/>
        <dsp:cNvSpPr/>
      </dsp:nvSpPr>
      <dsp:spPr>
        <a:xfrm>
          <a:off x="0" y="648541"/>
          <a:ext cx="11637818" cy="43199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3224" tIns="562356" rIns="903224" bIns="192024" numCol="1" spcCol="1270" anchor="t" anchorCtr="0">
          <a:noAutofit/>
        </a:bodyPr>
        <a:lstStyle/>
        <a:p>
          <a:pPr marL="0" lvl="1" indent="360363" algn="just" defTabSz="534988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l-PL" sz="2700" b="1" kern="1200" dirty="0"/>
            <a:t>Dowolny aktywny obwód liniowy można od strony wybranych zacisków AB zastąpić obwodem równoważnym, złożonym z równoległego połączenia idealnego źródła prądu i impedancji zastępczej obwodu. </a:t>
          </a:r>
        </a:p>
        <a:p>
          <a:pPr marL="0" lvl="1" indent="360363" algn="just" defTabSz="534988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700" b="0" kern="1200" dirty="0"/>
            <a:t> Wartość źródła zastępczego oblicza się w obwodzie oryginalnym jako prąd zwarciowy gałęzi AB. </a:t>
          </a:r>
        </a:p>
        <a:p>
          <a:pPr marL="0" lvl="1" indent="360363" algn="just" defTabSz="534988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2700" b="0" kern="1200" dirty="0"/>
            <a:t> Impedancja zastępcza widziana z zacisków AB dotyczy obwodu po zwarciu wszystkich źródeł napięcia oraz rozwarciu źródeł prądu i jest identyczna z impedancją zastępczą w twierdzeniu </a:t>
          </a:r>
          <a:r>
            <a:rPr lang="pl-PL" sz="2700" b="0" kern="1200" dirty="0" err="1"/>
            <a:t>Thevenina</a:t>
          </a:r>
          <a:r>
            <a:rPr lang="pl-PL" sz="2700" b="0" kern="1200" dirty="0"/>
            <a:t>.</a:t>
          </a:r>
        </a:p>
      </dsp:txBody>
      <dsp:txXfrm>
        <a:off x="0" y="648541"/>
        <a:ext cx="11637818" cy="4319982"/>
      </dsp:txXfrm>
    </dsp:sp>
    <dsp:sp modelId="{7909B6C3-C115-42C5-B1ED-EDBDE22313F7}">
      <dsp:nvSpPr>
        <dsp:cNvPr id="0" name=""/>
        <dsp:cNvSpPr/>
      </dsp:nvSpPr>
      <dsp:spPr>
        <a:xfrm>
          <a:off x="581890" y="250021"/>
          <a:ext cx="8146473" cy="797040"/>
        </a:xfrm>
        <a:prstGeom prst="roundRect">
          <a:avLst/>
        </a:prstGeom>
        <a:solidFill>
          <a:srgbClr val="00B050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17" tIns="0" rIns="307917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b="1" kern="1200" dirty="0"/>
            <a:t>Twierdzenie Nortona</a:t>
          </a:r>
          <a:endParaRPr lang="pl-PL" sz="2700" kern="1200" dirty="0"/>
        </a:p>
      </dsp:txBody>
      <dsp:txXfrm>
        <a:off x="620798" y="288929"/>
        <a:ext cx="806865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8BC8E-9BAD-66CD-A38A-FFE9CCEC3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9E5EBC9-20D9-6E02-C50C-B09202C1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70CBA-7FF8-D5D1-9220-055E2FAD9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60A643-023F-8E28-3B21-B152F2785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3C8B8A-C4A8-5FF8-1FB2-302DADBE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32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FBB44-04FF-DC41-59E8-AF250E24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57837A-87D6-AE24-EF7D-C8562CA62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F03725-411A-1F46-C734-1F237967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9E1845-08B7-C8A6-4673-E84CEB1B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E463AA-1876-850F-04AD-0D39C8495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23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4B64B1-B94B-88C0-0C59-93014F799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4583C5-AC1D-F9CA-0928-83941A9E2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34251D-72A6-CB8A-3A66-8E5DE510F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5FEA1CB-1703-508D-2B77-AB0E3B62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85B1C-F9DC-F6A7-485E-69B34DD3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18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F67FCE-7B61-1D55-5F26-3C831AF6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B23033-E038-A5A0-7F65-4DAA129B6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DA650F-CE91-67DC-5730-A4FD3E92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D040EE-0F02-9EA0-8083-02DD360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BE6919-5384-80B4-18D1-FB9F10D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76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038BB-21B0-66B7-A191-12CDEE74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2E41D1-99CC-9E09-7D42-EA389917B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300624-4222-CB40-D408-732FC57C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AAA639-A685-5CE3-BD9A-0FC8DF67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C1876-DB2F-6A59-EFB0-C10FF2D8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39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CFE991-8BE5-033F-5D63-2AB52D3B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2B719F-5E1A-A08F-3979-2D6DC9F4A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010F6D-7D74-C227-4C23-CD89DDD45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BE957A0-8B9C-9421-0F00-3B210D84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32937E-8E00-944E-68B7-209DA3E9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872D43-E3E4-D197-593E-0B8D571C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9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6AC4EC-8247-037D-1F8F-87517CDE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D32EBE-490B-944B-35F0-48C1D9F9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CED824-031B-CA1A-39AE-06C891C4D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0F7ED18-0094-5682-A324-3A9492F9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C0444B2-0E70-7EE8-7F5A-A07D7C77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DF39D92-D832-84CF-6FBC-835E3064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E294B71-2DCE-976D-EE82-C61D246CB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984DBD6-1656-1C73-EF7F-4404DCC7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9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54040C-403C-52FA-A649-CFBD53B8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C68EC8-B8B1-09AB-647F-32C0B696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0885D3-8E58-6866-3B9B-E995F842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E3DFAEA-0898-E73E-C1A7-0BC7D4B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63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CE76BAE-9C77-9FAE-355A-2E48A4B4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D918C8-6381-D221-DC5D-B7DFC857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BED4AB-9DE7-5B4C-4F93-29989DF4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4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FF248-6229-8BDF-41F0-17DC5004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DD694F-A517-211E-C6DC-5CF6CCE25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71C5BB1-01D0-8159-D6BE-E3F752D1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6CB640-4757-4037-A0EC-7716734D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18C6727-E9D6-CCC3-B875-3832E2E8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132FAD-63C9-7EBC-5DE7-333961C7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67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E49F9E-A5F4-1459-A5D9-C6DA96F5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9DF826D-D5B4-6CF1-8BC2-CCA4457EB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370A65-5EE9-1967-3C1C-86D2C9376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4C78DA-0308-AC42-6DA7-4231CB27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5B1008-1B1D-F363-F495-DB56102E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26B0C53-3551-189F-6852-00A1ED0E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5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0851DF9-0B51-90AB-0919-DE300D06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08" y="136525"/>
            <a:ext cx="11902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0ADEFEC-39D1-7845-A4BB-6F703DBE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909" y="1825625"/>
            <a:ext cx="118133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3C1F1-7DF9-F23A-5DD1-F313B4A80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D24DDE-1FBA-4573-BF89-BD99D48FC637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A819FA-6DD1-EF47-D39F-DA5D6047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E8FDBC-72CC-B18D-5FDE-9668A01A4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59E2F-4964-4FC5-99DE-78C4E47D4D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60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urier New" panose="02070309020205020404" pitchFamily="49" charset="0"/>
          <a:ea typeface="+mj-ea"/>
          <a:cs typeface="Courier New" panose="020703090202050204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C27CB74-2A92-C16A-F667-DA76D561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Podstawy elektrotechniki</a:t>
            </a:r>
            <a:br>
              <a:rPr lang="pl-PL" dirty="0"/>
            </a:br>
            <a:r>
              <a:rPr lang="pl-PL" dirty="0"/>
              <a:t>Ćwiczenia 3b	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0C96590-E441-D03C-2DDC-7961DDFF2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462088"/>
            <a:ext cx="11813309" cy="533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/>
              <a:t>Zastępcze źródło energii:</a:t>
            </a:r>
          </a:p>
          <a:p>
            <a:pPr lvl="1"/>
            <a:r>
              <a:rPr lang="pl-PL" sz="3600" dirty="0"/>
              <a:t>napięciowego – twierdzenie </a:t>
            </a:r>
            <a:r>
              <a:rPr lang="pl-PL" sz="3600" dirty="0" err="1"/>
              <a:t>Thevenina</a:t>
            </a:r>
            <a:r>
              <a:rPr lang="pl-PL" sz="3600" dirty="0"/>
              <a:t>,</a:t>
            </a:r>
          </a:p>
          <a:p>
            <a:pPr lvl="1"/>
            <a:r>
              <a:rPr lang="pl-PL" sz="3600" dirty="0"/>
              <a:t>prądowego – twierdzenie Nortona.</a:t>
            </a:r>
          </a:p>
        </p:txBody>
      </p:sp>
    </p:spTree>
    <p:extLst>
      <p:ext uri="{BB962C8B-B14F-4D97-AF65-F5344CB8AC3E}">
        <p14:creationId xmlns:p14="http://schemas.microsoft.com/office/powerpoint/2010/main" val="3479219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E19C96-2C68-9D03-8766-B37EF477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1b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7B626E07-19B7-E11E-3B96-7CFFAE9F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8" y="3193195"/>
            <a:ext cx="6216073" cy="366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zawartości 2">
                <a:extLst>
                  <a:ext uri="{FF2B5EF4-FFF2-40B4-BE49-F238E27FC236}">
                    <a16:creationId xmlns:a16="http://schemas.microsoft.com/office/drawing/2014/main" id="{06EBB22F-D64A-EB40-66BA-C14FD1E429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2311" y="799306"/>
                <a:ext cx="6953907" cy="2608807"/>
              </a:xfrm>
              <a:prstGeom prst="rect">
                <a:avLst/>
              </a:prstGeom>
              <a:solidFill>
                <a:schemeClr val="accent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pl-PL" dirty="0"/>
              </a:p>
              <a:p>
                <a:pPr marL="176213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25∙20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25+20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>
                  <a:ea typeface="Cambria Math" panose="02040503050406030204" pitchFamily="18" charset="0"/>
                </a:endParaRPr>
              </a:p>
              <a:p>
                <a:pPr marL="176213" indent="0">
                  <a:lnSpc>
                    <a:spcPct val="10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≈0.44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Symbol zastępczy zawartości 2">
                <a:extLst>
                  <a:ext uri="{FF2B5EF4-FFF2-40B4-BE49-F238E27FC236}">
                    <a16:creationId xmlns:a16="http://schemas.microsoft.com/office/drawing/2014/main" id="{06EBB22F-D64A-EB40-66BA-C14FD1E42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311" y="799306"/>
                <a:ext cx="6953907" cy="2608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4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E67993-0157-5362-BB21-D48D4A43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Zadanie 2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687869-8544-C814-202B-47AC9C06B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385455"/>
            <a:ext cx="5089235" cy="5336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W oparciu o twierdzenie</a:t>
            </a:r>
          </a:p>
          <a:p>
            <a:pPr marL="971550" lvl="1" indent="-514350">
              <a:buFont typeface="+mj-lt"/>
              <a:buAutoNum type="alphaLcParenR"/>
            </a:pPr>
            <a:r>
              <a:rPr lang="pl-PL" dirty="0" err="1"/>
              <a:t>Thevenina</a:t>
            </a:r>
            <a:r>
              <a:rPr lang="pl-PL" dirty="0"/>
              <a:t>,</a:t>
            </a:r>
          </a:p>
          <a:p>
            <a:pPr marL="971550" lvl="1" indent="-514350">
              <a:buFont typeface="+mj-lt"/>
              <a:buAutoNum type="alphaLcParenR"/>
            </a:pPr>
            <a:r>
              <a:rPr lang="pl-PL" dirty="0"/>
              <a:t>Nortona,</a:t>
            </a:r>
          </a:p>
          <a:p>
            <a:pPr marL="0" indent="0">
              <a:buNone/>
            </a:pPr>
            <a:r>
              <a:rPr lang="pl-PL" sz="2400" dirty="0"/>
              <a:t>obliczyć wartość prądu I</a:t>
            </a:r>
            <a:r>
              <a:rPr lang="pl-PL" sz="2400" baseline="-25000" dirty="0"/>
              <a:t>AB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Dane:</a:t>
            </a:r>
          </a:p>
          <a:p>
            <a:pPr lvl="1"/>
            <a:r>
              <a:rPr lang="pl-PL" dirty="0"/>
              <a:t>E</a:t>
            </a:r>
            <a:r>
              <a:rPr lang="pl-PL" baseline="-25000" dirty="0"/>
              <a:t>1</a:t>
            </a:r>
            <a:r>
              <a:rPr lang="pl-PL" dirty="0"/>
              <a:t>=100 V</a:t>
            </a:r>
          </a:p>
          <a:p>
            <a:pPr lvl="1"/>
            <a:r>
              <a:rPr lang="pl-PL" dirty="0"/>
              <a:t>E</a:t>
            </a:r>
            <a:r>
              <a:rPr lang="pl-PL" baseline="-25000" dirty="0"/>
              <a:t>2</a:t>
            </a:r>
            <a:r>
              <a:rPr lang="pl-PL" dirty="0"/>
              <a:t>=50 V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=50 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=10 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3</a:t>
            </a:r>
            <a:r>
              <a:rPr lang="pl-PL" dirty="0"/>
              <a:t>=25 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4</a:t>
            </a:r>
            <a:r>
              <a:rPr lang="pl-PL" dirty="0"/>
              <a:t>=20 </a:t>
            </a:r>
            <a:r>
              <a:rPr lang="pl-PL" dirty="0">
                <a:latin typeface="Symbol" panose="05050102010706020507" pitchFamily="18" charset="2"/>
              </a:rPr>
              <a:t>W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3A69B1-BD5C-8F6D-8534-28B7B33B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0" y="1736437"/>
            <a:ext cx="7142170" cy="38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8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201EE7-BBE5-C775-98E4-73F396F4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Zastępcze źródła energii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3C05CE9-0A39-4CC9-C147-23C3AF07BC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392447"/>
              </p:ext>
            </p:extLst>
          </p:nvPr>
        </p:nvGraphicFramePr>
        <p:xfrm>
          <a:off x="212435" y="1034473"/>
          <a:ext cx="11637819" cy="568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3B1AFFEC-96F1-73F4-70A0-9494DABE9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" y="3950711"/>
            <a:ext cx="11304540" cy="2697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8554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DA764-9E14-320A-44A9-0F515CF97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802CDF-E9F4-BE53-98A0-684FEFD7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Zastępcze źródła energii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3B9667A-4EB9-31C6-C23F-9438DE9EF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63334"/>
              </p:ext>
            </p:extLst>
          </p:nvPr>
        </p:nvGraphicFramePr>
        <p:xfrm>
          <a:off x="212435" y="1242292"/>
          <a:ext cx="11637819" cy="521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>
            <a:extLst>
              <a:ext uri="{FF2B5EF4-FFF2-40B4-BE49-F238E27FC236}">
                <a16:creationId xmlns:a16="http://schemas.microsoft.com/office/drawing/2014/main" id="{181E2D31-71CC-45AB-D41D-CD000B5C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6" y="4028643"/>
            <a:ext cx="11283088" cy="269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196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19E20E-B7B7-B16C-DFD1-525E8A6DD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FA5887-4312-E61E-12D7-C3FD080F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87" y="1825624"/>
            <a:ext cx="5099132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Wyznaczyć wartość prądu I</a:t>
            </a:r>
            <a:r>
              <a:rPr lang="pl-PL" baseline="-25000" dirty="0"/>
              <a:t>1</a:t>
            </a:r>
            <a:r>
              <a:rPr lang="pl-PL" dirty="0"/>
              <a:t> w oparciu o metody: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err="1"/>
              <a:t>Thevenina</a:t>
            </a:r>
            <a:endParaRPr lang="pl-PL" dirty="0"/>
          </a:p>
          <a:p>
            <a:pPr marL="514350" indent="-514350">
              <a:buFont typeface="+mj-lt"/>
              <a:buAutoNum type="alphaLcParenR"/>
            </a:pPr>
            <a:r>
              <a:rPr lang="pl-PL" dirty="0"/>
              <a:t>Nortona</a:t>
            </a:r>
          </a:p>
          <a:p>
            <a:pPr marL="0" indent="0">
              <a:buNone/>
            </a:pPr>
            <a:r>
              <a:rPr lang="pl-PL" dirty="0"/>
              <a:t>Dane:</a:t>
            </a:r>
          </a:p>
          <a:p>
            <a:pPr lvl="1"/>
            <a:r>
              <a:rPr lang="pl-PL" dirty="0"/>
              <a:t>R</a:t>
            </a:r>
            <a:r>
              <a:rPr lang="pl-PL" baseline="-25000" dirty="0"/>
              <a:t>1</a:t>
            </a:r>
            <a:r>
              <a:rPr lang="pl-PL" dirty="0"/>
              <a:t>=R</a:t>
            </a:r>
            <a:r>
              <a:rPr lang="pl-PL" baseline="-25000" dirty="0"/>
              <a:t>3</a:t>
            </a:r>
            <a:r>
              <a:rPr lang="pl-PL" dirty="0"/>
              <a:t>=R</a:t>
            </a:r>
            <a:r>
              <a:rPr lang="pl-PL" baseline="-25000" dirty="0"/>
              <a:t>5</a:t>
            </a:r>
            <a:r>
              <a:rPr lang="pl-PL" dirty="0"/>
              <a:t>=25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lvl="1"/>
            <a:r>
              <a:rPr lang="pl-PL" dirty="0"/>
              <a:t>R</a:t>
            </a:r>
            <a:r>
              <a:rPr lang="pl-PL" baseline="-25000" dirty="0"/>
              <a:t>2</a:t>
            </a:r>
            <a:r>
              <a:rPr lang="pl-PL" dirty="0"/>
              <a:t>=R</a:t>
            </a:r>
            <a:r>
              <a:rPr lang="pl-PL" baseline="-25000" dirty="0"/>
              <a:t>4</a:t>
            </a:r>
            <a:r>
              <a:rPr lang="pl-PL" dirty="0"/>
              <a:t>=R</a:t>
            </a:r>
            <a:r>
              <a:rPr lang="pl-PL" baseline="-25000" dirty="0"/>
              <a:t>6</a:t>
            </a:r>
            <a:r>
              <a:rPr lang="pl-PL" dirty="0"/>
              <a:t>=50</a:t>
            </a:r>
            <a:r>
              <a:rPr lang="pl-PL" dirty="0">
                <a:latin typeface="Cambria Math" panose="02040503050406030204" pitchFamily="18" charset="0"/>
                <a:ea typeface="Cambria Math" panose="02040503050406030204" pitchFamily="18" charset="0"/>
              </a:rPr>
              <a:t>𝛺</a:t>
            </a:r>
            <a:endParaRPr lang="pl-PL" dirty="0"/>
          </a:p>
          <a:p>
            <a:pPr lvl="1"/>
            <a:r>
              <a:rPr lang="pl-PL" dirty="0"/>
              <a:t>E=50V</a:t>
            </a:r>
          </a:p>
          <a:p>
            <a:pPr marL="0" indent="0">
              <a:buNone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09EE057-BFA4-2CA2-C80F-230E6B6E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6" y="1825624"/>
            <a:ext cx="6219243" cy="4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3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FF970-717E-BCE0-27C3-DA4844BC8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1a</a:t>
            </a:r>
            <a:br>
              <a:rPr lang="pl-PL" dirty="0"/>
            </a:br>
            <a:r>
              <a:rPr lang="pl-PL" sz="2400" dirty="0"/>
              <a:t>Twierdzenie </a:t>
            </a:r>
            <a:r>
              <a:rPr lang="pl-PL" sz="2400" dirty="0" err="1"/>
              <a:t>Thevenina</a:t>
            </a:r>
            <a:endParaRPr lang="pl-PL" dirty="0"/>
          </a:p>
        </p:txBody>
      </p:sp>
      <p:sp>
        <p:nvSpPr>
          <p:cNvPr id="4" name="Strzałka: prążkowana w prawo 3">
            <a:extLst>
              <a:ext uri="{FF2B5EF4-FFF2-40B4-BE49-F238E27FC236}">
                <a16:creationId xmlns:a16="http://schemas.microsoft.com/office/drawing/2014/main" id="{984B09DB-4D24-6133-6215-6B56F50E39E6}"/>
              </a:ext>
            </a:extLst>
          </p:cNvPr>
          <p:cNvSpPr/>
          <p:nvPr/>
        </p:nvSpPr>
        <p:spPr>
          <a:xfrm>
            <a:off x="5988485" y="5368637"/>
            <a:ext cx="1376218" cy="877455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1808886-030D-841E-C1ED-27D9AAB0F12F}"/>
              </a:ext>
            </a:extLst>
          </p:cNvPr>
          <p:cNvSpPr txBox="1"/>
          <p:nvPr/>
        </p:nvSpPr>
        <p:spPr>
          <a:xfrm>
            <a:off x="4599709" y="212581"/>
            <a:ext cx="744450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 defTabSz="803275">
              <a:buFont typeface="+mj-lt"/>
              <a:buAutoNum type="arabicPeriod"/>
            </a:pPr>
            <a:r>
              <a:rPr lang="pl-PL" sz="2400" dirty="0"/>
              <a:t>Wartość źródła zastępczego oblicza się na podstawie analizy obwodu oryginalnego jako napięcie panujące na zaciskach AC. </a:t>
            </a:r>
          </a:p>
          <a:p>
            <a:pPr marL="514350" lvl="0" indent="-514350" algn="just" defTabSz="803275">
              <a:buFont typeface="+mj-lt"/>
              <a:buAutoNum type="arabicPeriod"/>
            </a:pPr>
            <a:endParaRPr lang="pl-PL" sz="2400" dirty="0"/>
          </a:p>
          <a:p>
            <a:pPr marL="514350" lvl="0" indent="-514350" algn="just" defTabSz="803275">
              <a:buFont typeface="+mj-lt"/>
              <a:buAutoNum type="arabicPeriod"/>
            </a:pPr>
            <a:r>
              <a:rPr lang="pl-PL" sz="2400" dirty="0"/>
              <a:t> Impedancja zastępcza widziana z zacisków AC dotyczy obwodu po zwarciu wszystkich niezależnych źródeł napięcia oraz rozwarciu niezależnych źródeł prądu.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174CBD-EEBB-44D1-9E4D-8638995D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8" y="2249199"/>
            <a:ext cx="6219243" cy="4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941F23-BD2D-3C01-0A39-22B7CE76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03" y="3286125"/>
            <a:ext cx="46196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1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BE369-7756-8104-E51A-2A575364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62DC752-4630-2039-1FE5-27A3A45F9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311" y="1168401"/>
                <a:ext cx="5975927" cy="3422072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25+50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50∙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50+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pl-PL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pl-PL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C62DC752-4630-2039-1FE5-27A3A45F9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311" y="1168401"/>
                <a:ext cx="5975927" cy="34220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1D28752F-E83C-37D5-754E-05523B485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32" y="314325"/>
            <a:ext cx="33147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: prążkowana w prawo 3">
            <a:extLst>
              <a:ext uri="{FF2B5EF4-FFF2-40B4-BE49-F238E27FC236}">
                <a16:creationId xmlns:a16="http://schemas.microsoft.com/office/drawing/2014/main" id="{24BFF9B0-01EB-2BE2-3B26-F8A596264259}"/>
              </a:ext>
            </a:extLst>
          </p:cNvPr>
          <p:cNvSpPr/>
          <p:nvPr/>
        </p:nvSpPr>
        <p:spPr>
          <a:xfrm>
            <a:off x="9018012" y="1544781"/>
            <a:ext cx="920316" cy="570346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8894D69-D159-42D8-7646-F7F074E3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34" y="301625"/>
            <a:ext cx="25050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B6EED2E-96FB-99D6-CEF7-1F6690BA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233" y="3429000"/>
            <a:ext cx="25050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ymbol zastępczy zawartości 2">
                <a:extLst>
                  <a:ext uri="{FF2B5EF4-FFF2-40B4-BE49-F238E27FC236}">
                    <a16:creationId xmlns:a16="http://schemas.microsoft.com/office/drawing/2014/main" id="{C0EEA440-09C0-DB0A-D314-A1055C495F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2008" y="4536608"/>
                <a:ext cx="9502922" cy="21714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pl-PL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l-PL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=50−50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50+</m:t>
                              </m:r>
                              <m:f>
                                <m:fPr>
                                  <m:ctrlP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100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=50−50∙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=50−30=20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pl-PL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7" name="Symbol zastępczy zawartości 2">
                <a:extLst>
                  <a:ext uri="{FF2B5EF4-FFF2-40B4-BE49-F238E27FC236}">
                    <a16:creationId xmlns:a16="http://schemas.microsoft.com/office/drawing/2014/main" id="{C0EEA440-09C0-DB0A-D314-A1055C49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08" y="4536608"/>
                <a:ext cx="9502922" cy="21714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9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917240-F66C-1CFE-433A-047CDC13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1a</a:t>
            </a:r>
          </a:p>
        </p:txBody>
      </p:sp>
      <p:sp>
        <p:nvSpPr>
          <p:cNvPr id="4" name="Strzałka: prążkowana w prawo 3">
            <a:extLst>
              <a:ext uri="{FF2B5EF4-FFF2-40B4-BE49-F238E27FC236}">
                <a16:creationId xmlns:a16="http://schemas.microsoft.com/office/drawing/2014/main" id="{E5D20AE1-688D-AA67-C72B-5E1C6F53A6F9}"/>
              </a:ext>
            </a:extLst>
          </p:cNvPr>
          <p:cNvSpPr/>
          <p:nvPr/>
        </p:nvSpPr>
        <p:spPr>
          <a:xfrm>
            <a:off x="7083761" y="4229251"/>
            <a:ext cx="1376218" cy="877455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4AF3DB2-C022-F8A4-E380-BA8E06C4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14" y="1997363"/>
            <a:ext cx="6219243" cy="47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429F67F-7232-0BFA-F300-A7A57DB03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8494" y="309884"/>
                <a:ext cx="7015792" cy="1785434"/>
              </a:xfrm>
              <a:solidFill>
                <a:schemeClr val="accent2"/>
              </a:solid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indent="0">
                  <a:buNone/>
                </a:pPr>
                <a:endParaRPr lang="pl-P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25+20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pl-P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0.44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5429F67F-7232-0BFA-F300-A7A57DB03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8494" y="309884"/>
                <a:ext cx="7015792" cy="1785434"/>
              </a:xfr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04CAD515-78DF-F168-5EF2-1EBBCE07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118" y="2586182"/>
            <a:ext cx="3259342" cy="427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63738E-49F1-AC2A-7B4F-96C9381D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1b</a:t>
            </a:r>
            <a:br>
              <a:rPr lang="pl-PL" dirty="0"/>
            </a:br>
            <a:r>
              <a:rPr lang="pl-PL" sz="2400" dirty="0"/>
              <a:t>Twierdzenie Nortona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862A08-E376-2484-19BE-E81B0107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855" y="304801"/>
            <a:ext cx="7712363" cy="1911926"/>
          </a:xfrm>
        </p:spPr>
        <p:txBody>
          <a:bodyPr>
            <a:normAutofit/>
          </a:bodyPr>
          <a:lstStyle/>
          <a:p>
            <a:pPr marL="514350" lvl="0" indent="-514350" algn="just" defTabSz="534988">
              <a:buFont typeface="+mj-lt"/>
              <a:buAutoNum type="arabicPeriod"/>
            </a:pPr>
            <a:r>
              <a:rPr lang="pl-PL" sz="2400" dirty="0">
                <a:latin typeface="+mn-lt"/>
                <a:cs typeface="+mn-cs"/>
              </a:rPr>
              <a:t>Wartość źródła zastępczego oblicza się w obwodzie oryginalnym jako prąd zwarciowy gałęzi AC. </a:t>
            </a:r>
          </a:p>
          <a:p>
            <a:pPr marL="514350" lvl="0" indent="-514350" algn="just" defTabSz="534988">
              <a:buFont typeface="+mj-lt"/>
              <a:buAutoNum type="arabicPeriod"/>
            </a:pPr>
            <a:r>
              <a:rPr lang="pl-PL" sz="2400" dirty="0">
                <a:latin typeface="+mn-lt"/>
                <a:cs typeface="+mn-cs"/>
              </a:rPr>
              <a:t> Impedancja zastępcza widziana z zacisków AC dotyczy obwodu po zwarciu wszystkich źródeł napięcia oraz rozwarciu źródeł prądu.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DA6762-792D-A3E0-C4BA-FC6583CC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7" y="2680853"/>
            <a:ext cx="11271263" cy="405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załka: prążkowana w prawo 3">
            <a:extLst>
              <a:ext uri="{FF2B5EF4-FFF2-40B4-BE49-F238E27FC236}">
                <a16:creationId xmlns:a16="http://schemas.microsoft.com/office/drawing/2014/main" id="{B9640811-E9AE-58EE-97FD-485184EB5F34}"/>
              </a:ext>
            </a:extLst>
          </p:cNvPr>
          <p:cNvSpPr/>
          <p:nvPr/>
        </p:nvSpPr>
        <p:spPr>
          <a:xfrm>
            <a:off x="5818380" y="4617178"/>
            <a:ext cx="979584" cy="638313"/>
          </a:xfrm>
          <a:prstGeom prst="striped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10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F719DC-F2E9-F3B0-7D35-079C3115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7D87B150-7F66-A645-01F0-69DF1744FB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311" y="1168400"/>
                <a:ext cx="6514234" cy="56895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r>
                        <a:rPr lang="pl-PL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∙50</m:t>
                          </m:r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25+50</m:t>
                          </m:r>
                        </m:den>
                      </m:f>
                      <m:r>
                        <a:rPr lang="pl-PL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</m:oMath>
                  </m:oMathPara>
                </a14:m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l-PL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sub>
                      </m:sSub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l-P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50∙</m:t>
                          </m:r>
                          <m:f>
                            <m:f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50+</m:t>
                          </m:r>
                          <m:f>
                            <m:fPr>
                              <m:ctrlP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pl-PL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pl-PL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</m:t>
                      </m:r>
                      <m:r>
                        <a:rPr lang="pl-P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𝛺</m:t>
                      </m:r>
                    </m:oMath>
                  </m:oMathPara>
                </a14:m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pl-P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  <m:r>
                        <a:rPr lang="pl-P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pl-PL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endParaRPr lang="pl-PL" dirty="0"/>
              </a:p>
            </p:txBody>
          </p:sp>
        </mc:Choice>
        <mc:Fallback xmlns="">
          <p:sp>
            <p:nvSpPr>
              <p:cNvPr id="4" name="Symbol zastępczy zawartości 2">
                <a:extLst>
                  <a:ext uri="{FF2B5EF4-FFF2-40B4-BE49-F238E27FC236}">
                    <a16:creationId xmlns:a16="http://schemas.microsoft.com/office/drawing/2014/main" id="{7D87B150-7F66-A645-01F0-69DF1744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11" y="1168400"/>
                <a:ext cx="6514234" cy="5689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C1FD2599-8466-ABB1-96DB-1E3C46EAD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17" y="3191164"/>
            <a:ext cx="62103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5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453</Words>
  <Application>Microsoft Office PowerPoint</Application>
  <PresentationFormat>Panoramiczny</PresentationFormat>
  <Paragraphs>61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Aptos</vt:lpstr>
      <vt:lpstr>Arial</vt:lpstr>
      <vt:lpstr>Cambria Math</vt:lpstr>
      <vt:lpstr>Courier New</vt:lpstr>
      <vt:lpstr>Symbol</vt:lpstr>
      <vt:lpstr>Motyw pakietu Office</vt:lpstr>
      <vt:lpstr>Podstawy elektrotechniki Ćwiczenia 3b </vt:lpstr>
      <vt:lpstr>Zastępcze źródła energii</vt:lpstr>
      <vt:lpstr>Zastępcze źródła energii</vt:lpstr>
      <vt:lpstr>Przykład 1</vt:lpstr>
      <vt:lpstr>Przykład 1a Twierdzenie Thevenina</vt:lpstr>
      <vt:lpstr>Przykład 1a</vt:lpstr>
      <vt:lpstr>Przykład 1a</vt:lpstr>
      <vt:lpstr>Przykład 1b Twierdzenie Nortona </vt:lpstr>
      <vt:lpstr>Przykład 1b</vt:lpstr>
      <vt:lpstr>Przykład 1b</vt:lpstr>
      <vt:lpstr>Zadanie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Michal Lanczont</dc:creator>
  <cp:lastModifiedBy>Michal Lanczont</cp:lastModifiedBy>
  <cp:revision>108</cp:revision>
  <cp:lastPrinted>2025-03-31T12:01:01Z</cp:lastPrinted>
  <dcterms:created xsi:type="dcterms:W3CDTF">2024-01-22T13:25:36Z</dcterms:created>
  <dcterms:modified xsi:type="dcterms:W3CDTF">2025-04-07T18:56:33Z</dcterms:modified>
</cp:coreProperties>
</file>